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7" r:id="rId1"/>
    <p:sldMasterId id="2147484000" r:id="rId2"/>
  </p:sldMasterIdLst>
  <p:notesMasterIdLst>
    <p:notesMasterId r:id="rId19"/>
  </p:notesMasterIdLst>
  <p:handoutMasterIdLst>
    <p:handoutMasterId r:id="rId20"/>
  </p:handoutMasterIdLst>
  <p:sldIdLst>
    <p:sldId id="3728" r:id="rId3"/>
    <p:sldId id="27743" r:id="rId4"/>
    <p:sldId id="27774" r:id="rId5"/>
    <p:sldId id="27746" r:id="rId6"/>
    <p:sldId id="27794" r:id="rId7"/>
    <p:sldId id="27809" r:id="rId8"/>
    <p:sldId id="27750" r:id="rId9"/>
    <p:sldId id="27751" r:id="rId10"/>
    <p:sldId id="27752" r:id="rId11"/>
    <p:sldId id="27753" r:id="rId12"/>
    <p:sldId id="27802" r:id="rId13"/>
    <p:sldId id="27803" r:id="rId14"/>
    <p:sldId id="27804" r:id="rId15"/>
    <p:sldId id="27799" r:id="rId16"/>
    <p:sldId id="27775" r:id="rId17"/>
    <p:sldId id="27808" r:id="rId18"/>
  </p:sldIdLst>
  <p:sldSz cx="12192000" cy="6858000"/>
  <p:notesSz cx="6797675" cy="9926638"/>
  <p:defaultTextStyle>
    <a:defPPr>
      <a:defRPr lang="zh-TW"/>
    </a:defPPr>
    <a:lvl1pPr marL="0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59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90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19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48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79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09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38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8FCD8659-4C29-41F9-8696-A7D78BC9EAD7}">
          <p14:sldIdLst>
            <p14:sldId id="3728"/>
            <p14:sldId id="27743"/>
            <p14:sldId id="27774"/>
            <p14:sldId id="27746"/>
            <p14:sldId id="27794"/>
            <p14:sldId id="27809"/>
            <p14:sldId id="27750"/>
            <p14:sldId id="27751"/>
            <p14:sldId id="27752"/>
            <p14:sldId id="27753"/>
            <p14:sldId id="27802"/>
            <p14:sldId id="27803"/>
            <p14:sldId id="27804"/>
            <p14:sldId id="27799"/>
            <p14:sldId id="27775"/>
            <p14:sldId id="278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簡劭騏" initials="簡劭騏" lastIdx="2" clrIdx="0">
    <p:extLst>
      <p:ext uri="{19B8F6BF-5375-455C-9EA6-DF929625EA0E}">
        <p15:presenceInfo xmlns:p15="http://schemas.microsoft.com/office/powerpoint/2012/main" userId="簡劭騏" providerId="None"/>
      </p:ext>
    </p:extLst>
  </p:cmAuthor>
  <p:cmAuthor id="2" name="周杰穎" initials="周杰穎" lastIdx="2" clrIdx="1">
    <p:extLst>
      <p:ext uri="{19B8F6BF-5375-455C-9EA6-DF929625EA0E}">
        <p15:presenceInfo xmlns:p15="http://schemas.microsoft.com/office/powerpoint/2012/main" userId="S-1-5-21-2402629255-370471005-519011197-33128" providerId="AD"/>
      </p:ext>
    </p:extLst>
  </p:cmAuthor>
  <p:cmAuthor id="3" name="鍾欣宜" initials="鍾欣宜" lastIdx="1" clrIdx="2">
    <p:extLst>
      <p:ext uri="{19B8F6BF-5375-455C-9EA6-DF929625EA0E}">
        <p15:presenceInfo xmlns:p15="http://schemas.microsoft.com/office/powerpoint/2012/main" userId="鍾欣宜" providerId="None"/>
      </p:ext>
    </p:extLst>
  </p:cmAuthor>
  <p:cmAuthor id="4" name="陳建良" initials="陳建良" lastIdx="9" clrIdx="3">
    <p:extLst>
      <p:ext uri="{19B8F6BF-5375-455C-9EA6-DF929625EA0E}">
        <p15:presenceInfo xmlns:p15="http://schemas.microsoft.com/office/powerpoint/2012/main" userId="陳建良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BF5"/>
    <a:srgbClr val="2F5597"/>
    <a:srgbClr val="FFCDCD"/>
    <a:srgbClr val="C55A11"/>
    <a:srgbClr val="D5E3CF"/>
    <a:srgbClr val="EBF1E9"/>
    <a:srgbClr val="FF9F9F"/>
    <a:srgbClr val="D7BCEA"/>
    <a:srgbClr val="F8CBAD"/>
    <a:srgbClr val="ECD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758" autoAdjust="0"/>
    <p:restoredTop sz="94471" autoAdjust="0"/>
  </p:normalViewPr>
  <p:slideViewPr>
    <p:cSldViewPr>
      <p:cViewPr varScale="1">
        <p:scale>
          <a:sx n="48" d="100"/>
          <a:sy n="48" d="100"/>
        </p:scale>
        <p:origin x="36" y="1134"/>
      </p:cViewPr>
      <p:guideLst>
        <p:guide orient="horz" pos="2161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04" tIns="45703" rIns="91404" bIns="45703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888"/>
          </a:xfrm>
          <a:prstGeom prst="rect">
            <a:avLst/>
          </a:prstGeom>
        </p:spPr>
        <p:txBody>
          <a:bodyPr vert="horz" lIns="91404" tIns="45703" rIns="91404" bIns="45703" rtlCol="0"/>
          <a:lstStyle>
            <a:lvl1pPr algn="r">
              <a:defRPr sz="1200"/>
            </a:lvl1pPr>
          </a:lstStyle>
          <a:p>
            <a:fld id="{7A133645-FE9E-4C49-92D4-F0753D88C1BC}" type="datetimeFigureOut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167"/>
            <a:ext cx="2946400" cy="496887"/>
          </a:xfrm>
          <a:prstGeom prst="rect">
            <a:avLst/>
          </a:prstGeom>
        </p:spPr>
        <p:txBody>
          <a:bodyPr vert="horz" lIns="91404" tIns="45703" rIns="91404" bIns="45703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5341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45659" cy="496332"/>
          </a:xfrm>
          <a:prstGeom prst="rect">
            <a:avLst/>
          </a:prstGeom>
        </p:spPr>
        <p:txBody>
          <a:bodyPr vert="horz" lIns="91404" tIns="45703" rIns="91404" bIns="45703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8" y="3"/>
            <a:ext cx="2945659" cy="496332"/>
          </a:xfrm>
          <a:prstGeom prst="rect">
            <a:avLst/>
          </a:prstGeom>
        </p:spPr>
        <p:txBody>
          <a:bodyPr vert="horz" lIns="91404" tIns="45703" rIns="91404" bIns="45703" rtlCol="0"/>
          <a:lstStyle>
            <a:lvl1pPr algn="r">
              <a:defRPr sz="1200"/>
            </a:lvl1pPr>
          </a:lstStyle>
          <a:p>
            <a:fld id="{A78D5FCB-A40C-4594-A34A-65F42F148A26}" type="datetimeFigureOut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703" rIns="91404" bIns="45703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7"/>
            <a:ext cx="5438140" cy="4466987"/>
          </a:xfrm>
          <a:prstGeom prst="rect">
            <a:avLst/>
          </a:prstGeom>
        </p:spPr>
        <p:txBody>
          <a:bodyPr vert="horz" lIns="91404" tIns="45703" rIns="91404" bIns="45703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4" y="9428587"/>
            <a:ext cx="2945659" cy="496332"/>
          </a:xfrm>
          <a:prstGeom prst="rect">
            <a:avLst/>
          </a:prstGeom>
        </p:spPr>
        <p:txBody>
          <a:bodyPr vert="horz" lIns="91404" tIns="45703" rIns="91404" bIns="45703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8" y="9428587"/>
            <a:ext cx="2945659" cy="496332"/>
          </a:xfrm>
          <a:prstGeom prst="rect">
            <a:avLst/>
          </a:prstGeom>
        </p:spPr>
        <p:txBody>
          <a:bodyPr vert="horz" lIns="91404" tIns="45703" rIns="91404" bIns="45703" rtlCol="0" anchor="b"/>
          <a:lstStyle>
            <a:lvl1pPr algn="r">
              <a:defRPr sz="1200"/>
            </a:lvl1pPr>
          </a:lstStyle>
          <a:p>
            <a:fld id="{F6B50988-7E25-43EF-9DD7-70AC632CF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0205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5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91425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914259" algn="l" defTabSz="91425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71390" algn="l" defTabSz="91425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828519" algn="l" defTabSz="91425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5648" algn="l" defTabSz="91425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742779" algn="l" defTabSz="91425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199909" algn="l" defTabSz="91425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657038" algn="l" defTabSz="91425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B50988-7E25-43EF-9DD7-70AC632CF91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6199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B50988-7E25-43EF-9DD7-70AC632CF91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0307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財部：中央政府首檔永續債 有望</a:t>
            </a:r>
            <a:r>
              <a:rPr lang="en-US" altLang="zh-TW" dirty="0"/>
              <a:t>116</a:t>
            </a:r>
            <a:r>
              <a:rPr lang="zh-TW" altLang="en-US" dirty="0"/>
              <a:t>年發行</a:t>
            </a:r>
            <a:endParaRPr lang="en-US" altLang="zh-TW" dirty="0"/>
          </a:p>
          <a:p>
            <a:r>
              <a:rPr lang="en-US" altLang="zh-TW" dirty="0"/>
              <a:t>https://udn.com/news/story/7239/8046132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B50988-7E25-43EF-9DD7-70AC632CF91B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621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財部：中央政府首檔永續債 有望</a:t>
            </a:r>
            <a:r>
              <a:rPr lang="en-US" altLang="zh-TW" dirty="0"/>
              <a:t>116</a:t>
            </a:r>
            <a:r>
              <a:rPr lang="zh-TW" altLang="en-US" dirty="0"/>
              <a:t>年發行</a:t>
            </a:r>
            <a:endParaRPr lang="en-US" altLang="zh-TW" dirty="0"/>
          </a:p>
          <a:p>
            <a:r>
              <a:rPr lang="en-US" altLang="zh-TW" dirty="0"/>
              <a:t>https://udn.com/news/story/7239/8046132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B50988-7E25-43EF-9DD7-70AC632CF91B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8145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財部：中央政府首檔永續債 有望</a:t>
            </a:r>
            <a:r>
              <a:rPr lang="en-US" altLang="zh-TW" dirty="0"/>
              <a:t>116</a:t>
            </a:r>
            <a:r>
              <a:rPr lang="zh-TW" altLang="en-US" dirty="0"/>
              <a:t>年發行</a:t>
            </a:r>
            <a:endParaRPr lang="en-US" altLang="zh-TW" dirty="0"/>
          </a:p>
          <a:p>
            <a:r>
              <a:rPr lang="en-US" altLang="zh-TW" dirty="0"/>
              <a:t>https://udn.com/news/story/7239/8046132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B50988-7E25-43EF-9DD7-70AC632CF91B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9039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財部：中央政府首檔永續債 有望</a:t>
            </a:r>
            <a:r>
              <a:rPr lang="en-US" altLang="zh-TW" dirty="0"/>
              <a:t>116</a:t>
            </a:r>
            <a:r>
              <a:rPr lang="zh-TW" altLang="en-US" dirty="0"/>
              <a:t>年發行</a:t>
            </a:r>
            <a:endParaRPr lang="en-US" altLang="zh-TW" dirty="0"/>
          </a:p>
          <a:p>
            <a:r>
              <a:rPr lang="en-US" altLang="zh-TW" dirty="0"/>
              <a:t>https://udn.com/news/story/7239/8046132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B50988-7E25-43EF-9DD7-70AC632CF91B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54832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B50988-7E25-43EF-9DD7-70AC632CF91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91425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6467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B58F3C-FB4A-47EE-8573-D7AB5DEFF3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7BF8B6D-2F5E-4A11-BABE-CB82695C5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0B58E98-B74B-4E9A-9818-0B6108E03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F5C2-6984-4F08-83ED-886E7B592170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334F9E7-719D-4BCD-AFD6-B5DBD1B13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398CE88-075D-4275-9A94-0998BB2E3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437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36283B-A5CC-43C9-BFBA-EF7A26CFA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1AEA4368-5CDD-48AD-9373-4F9CB1C4C5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2AA09B2-93F5-4939-8FB2-55B823481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529F010-A3E8-4D49-B30A-218A46219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A556-F91A-4835-BE62-9F2B7624C519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0B9C446-3BAF-4215-B0A1-37C5CD882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E908C3-FEC3-4A73-A943-9470BF8F3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242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6792EA-F957-4012-9387-2456CA528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C5281C1-62BB-4D36-AADE-A09E35920E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155898E-0152-44FA-AC47-8F8DD0CD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07B0-FEDC-4210-BE8E-FF4AD365AA74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A29C5A3-2E23-4FD0-9DA6-99846AE61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189D464-8F8D-4320-A182-9C569B860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1565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30A7398-5D6B-4909-B0B9-88611E19AA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6CC8A48-0221-4837-AEFB-19F9409E8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7890C95-F3D6-406B-A514-FBB38BC9A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057A-F5EA-483B-9937-2574331460DA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170BAA5-55DF-4667-87C9-07C915882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FC56554-90CB-4247-B879-27641C030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8395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8339" y="1124744"/>
            <a:ext cx="11164063" cy="576064"/>
          </a:xfrm>
        </p:spPr>
        <p:txBody>
          <a:bodyPr>
            <a:normAutofit/>
          </a:bodyPr>
          <a:lstStyle>
            <a:lvl1pPr>
              <a:defRPr sz="2800" spc="300"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2007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B58F3C-FB4A-47EE-8573-D7AB5DEFF3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7BF8B6D-2F5E-4A11-BABE-CB82695C5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0B58E98-B74B-4E9A-9818-0B6108E03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DECE-0796-44F2-9DB5-77ED38D76614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334F9E7-719D-4BCD-AFD6-B5DBD1B13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398CE88-075D-4275-9A94-0998BB2E3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70622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A67E15-F6FF-49C4-BE2A-6ED673BA5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5B01DC-F278-4FE4-A78B-EA6CC9D11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348BE3B-0BF3-41DD-8F6A-AC9C311EC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D9A63-1229-473B-95C6-095FD3D8D6FF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B2B7FA5-36BC-4DEA-8C21-FDC3110A5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B7B23C0-13C4-4DE6-A831-CC42E2BEC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0897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A3F74A-A5A2-4C16-8176-21C3C3F64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A7A1D0F-CFE3-49F9-99F2-7E5A1CB09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82D199C-9A5A-4AFB-B4CF-074A8BAC4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730F-1BF8-4CA5-A1FB-9F8728F931E3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85AA020-CDCF-47CA-BCAF-844C49175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1B79D5-FE0E-48DF-BBF5-31E692DEB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6314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11B089-2F10-4811-8B06-8A7618847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A46FF85-F474-45D4-A527-EB1EFFF2F9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801E6BB-E077-49D0-A561-E28A37E1B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919A8B1-C898-4ACE-AD91-8F23D5EC7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EF53C-3E35-4B23-BD63-FA76F99EE815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0CB5BC4-2ABB-4FFE-9A02-C1B5C54D4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AB0E6DD-01FB-4183-A8B9-992CAA619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36147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E05A51D-1DB1-4715-BB7D-50D91FCA5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41D897A-4720-44F4-BB92-0F943B1B1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317F134-D369-4888-B5CB-B181B7F24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89822FE6-B393-445A-B01A-26219BE23B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A5AD67C-E363-4948-B2DC-6D0517864F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EEDC8D2-E398-49A6-AF21-DA6CD60AC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1A6ED-E58F-4FD1-BD25-88007AEBFA89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19DA617-D304-4038-A42D-3359ED3B7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4E518AB-DAD1-480F-B828-EB012443F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34664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C39E944-3AD2-43C5-BAC1-AC5203850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465B07B-0B2C-4B63-8C47-CD4ECEBE2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8E0F-7FD4-421B-9A6B-EC99C1AF466D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3FCB48B-99A7-492A-B96A-DFE4B92A8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8C7955F-F1B3-4D6E-B0BA-F5E4775AA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2752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A67E15-F6FF-49C4-BE2A-6ED673BA5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5B01DC-F278-4FE4-A78B-EA6CC9D11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8821"/>
            <a:ext cx="10515600" cy="4351338"/>
          </a:xfrm>
        </p:spPr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0756929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1719B71-2B8B-41A1-9427-F9F1A8BAA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CF48-9178-499B-BBFD-657A23F90BDA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448DB582-5D9F-4247-B36D-B45DB9B90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C0D7E36-3F02-434D-A131-8AA9D7F40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63579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A40808-4D1B-4378-9650-625A7319A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111997D-22A0-4B37-BE48-E12C9A20A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F6E6E0F-2A1E-4D8C-8C39-DE51270CC7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6291CBE-8B2B-4C56-A23A-B76AFEE6B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D253-3C21-4489-B670-9B6F42455C4E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49312EC-EDC7-4DE6-908E-54930BD8B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D12FA08-283D-40C5-AE38-238D4CF6D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80566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36283B-A5CC-43C9-BFBA-EF7A26CFA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1AEA4368-5CDD-48AD-9373-4F9CB1C4C5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2AA09B2-93F5-4939-8FB2-55B823481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529F010-A3E8-4D49-B30A-218A46219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57A4-2D45-4A22-9085-14B65E6C5251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0B9C446-3BAF-4215-B0A1-37C5CD882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E908C3-FEC3-4A73-A943-9470BF8F3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52233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6792EA-F957-4012-9387-2456CA528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C5281C1-62BB-4D36-AADE-A09E35920E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155898E-0152-44FA-AC47-8F8DD0CD7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65D6B-9637-4B00-9039-34D6EEDB5C26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A29C5A3-2E23-4FD0-9DA6-99846AE61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189D464-8F8D-4320-A182-9C569B860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7358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30A7398-5D6B-4909-B0B9-88611E19AA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6CC8A48-0221-4837-AEFB-19F9409E8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7890C95-F3D6-406B-A514-FBB38BC9A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9653-4E4C-44E4-9C2B-D00ABBF421EF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170BAA5-55DF-4667-87C9-07C915882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FC56554-90CB-4247-B879-27641C030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50103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8339" y="1124744"/>
            <a:ext cx="11164063" cy="576064"/>
          </a:xfrm>
        </p:spPr>
        <p:txBody>
          <a:bodyPr>
            <a:normAutofit/>
          </a:bodyPr>
          <a:lstStyle>
            <a:lvl1pPr>
              <a:defRPr sz="2800" spc="300"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1177285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EE14D7C-3588-47A2-9D3D-ECE932B22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1F2D102-2105-4007-B344-517A1F8D9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4352" y="6547944"/>
            <a:ext cx="2743200" cy="365125"/>
          </a:xfrm>
        </p:spPr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46522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A3F74A-A5A2-4C16-8176-21C3C3F64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A7A1D0F-CFE3-49F9-99F2-7E5A1CB09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82D199C-9A5A-4AFB-B4CF-074A8BAC4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C6CBA-08ED-419B-9E73-C5DFDDC7A4A1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85AA020-CDCF-47CA-BCAF-844C49175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1B79D5-FE0E-48DF-BBF5-31E692DEB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45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11B089-2F10-4811-8B06-8A7618847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A46FF85-F474-45D4-A527-EB1EFFF2F9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801E6BB-E077-49D0-A561-E28A37E1B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919A8B1-C898-4ACE-AD91-8F23D5EC7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1180A-201B-441D-8303-AEC943E36E96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0CB5BC4-2ABB-4FFE-9A02-C1B5C54D4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AB0E6DD-01FB-4183-A8B9-992CAA619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510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E05A51D-1DB1-4715-BB7D-50D91FCA5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41D897A-4720-44F4-BB92-0F943B1B1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317F134-D369-4888-B5CB-B181B7F24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89822FE6-B393-445A-B01A-26219BE23B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A5AD67C-E363-4948-B2DC-6D0517864F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EEDC8D2-E398-49A6-AF21-DA6CD60AC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BFBA-653D-4072-871B-B929D8F71A1F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19DA617-D304-4038-A42D-3359ED3B7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4E518AB-DAD1-480F-B828-EB012443F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1401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C39E944-3AD2-43C5-BAC1-AC5203850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465B07B-0B2C-4B63-8C47-CD4ECEBE2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0AB2A-B08D-455F-9F43-7E03AA6C644C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3FCB48B-99A7-492A-B96A-DFE4B92A8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8C7955F-F1B3-4D6E-B0BA-F5E4775AA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3198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1719B71-2B8B-41A1-9427-F9F1A8BAA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34155-ECA3-46EF-80B1-B4235D57F99B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448DB582-5D9F-4247-B36D-B45DB9B90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3135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A40808-4D1B-4378-9650-625A7319A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111997D-22A0-4B37-BE48-E12C9A20A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F6E6E0F-2A1E-4D8C-8C39-DE51270CC7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6291CBE-8B2B-4C56-A23A-B76AFEE6B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20AE5-5EF6-487D-A7F7-3B9519953B46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49312EC-EDC7-4DE6-908E-54930BD8B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D12FA08-283D-40C5-AE38-238D4CF6D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686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622D10D-1193-453A-8EFE-CDD2EEBB2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2A2E0A3-FC43-469C-B8DE-FD5EA564D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0FFA4E4-D086-4D29-A061-214848D537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6F206-6F05-42CD-AEE1-A9DF39967A23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D3CF0C4-0153-45CE-891A-DD32FFF59A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CBC18D2-A5D6-4D21-9802-AD56A68F2F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8206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89" r:id="rId2"/>
    <p:sldLayoutId id="2147484013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  <p:sldLayoutId id="2147483998" r:id="rId12"/>
    <p:sldLayoutId id="2147483999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622D10D-1193-453A-8EFE-CDD2EEBB2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2A2E0A3-FC43-469C-B8DE-FD5EA564D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0FFA4E4-D086-4D29-A061-214848D537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AE5BE-FA40-4EC7-ABC4-DF5EF400F3AD}" type="datetime1">
              <a:rPr lang="zh-TW" altLang="en-US" smtClean="0"/>
              <a:t>2025/1/13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D3CF0C4-0153-45CE-891A-DD32FFF59A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CBC18D2-A5D6-4D21-9802-AD56A68F2F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4B1CF-98BE-4018-A522-A788C67992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9903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  <p:sldLayoutId id="214748401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jpe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5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8">
            <a:extLst>
              <a:ext uri="{FF2B5EF4-FFF2-40B4-BE49-F238E27FC236}">
                <a16:creationId xmlns:a16="http://schemas.microsoft.com/office/drawing/2014/main" id="{93A24B3D-A78A-46C4-9434-2A1764C35727}"/>
              </a:ext>
            </a:extLst>
          </p:cNvPr>
          <p:cNvSpPr/>
          <p:nvPr/>
        </p:nvSpPr>
        <p:spPr>
          <a:xfrm rot="16200000">
            <a:off x="-170046" y="5262411"/>
            <a:ext cx="927435" cy="587343"/>
          </a:xfrm>
          <a:custGeom>
            <a:avLst/>
            <a:gdLst/>
            <a:ahLst/>
            <a:cxnLst/>
            <a:rect l="l" t="t" r="r" b="b"/>
            <a:pathLst>
              <a:path w="1444335" h="813625">
                <a:moveTo>
                  <a:pt x="0" y="0"/>
                </a:moveTo>
                <a:lnTo>
                  <a:pt x="1444335" y="0"/>
                </a:lnTo>
                <a:lnTo>
                  <a:pt x="1444335" y="813625"/>
                </a:lnTo>
                <a:lnTo>
                  <a:pt x="0" y="81362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-84135" t="-79372"/>
            </a:stretch>
          </a:blipFill>
        </p:spPr>
        <p:txBody>
          <a:bodyPr/>
          <a:lstStyle/>
          <a:p>
            <a:endParaRPr lang="zh-TW" altLang="en-US" sz="1200"/>
          </a:p>
        </p:txBody>
      </p:sp>
      <p:sp>
        <p:nvSpPr>
          <p:cNvPr id="7" name="AutoShape 9">
            <a:extLst>
              <a:ext uri="{FF2B5EF4-FFF2-40B4-BE49-F238E27FC236}">
                <a16:creationId xmlns:a16="http://schemas.microsoft.com/office/drawing/2014/main" id="{0899A0A3-750B-47B5-B0EF-52B8B6A8B7AC}"/>
              </a:ext>
            </a:extLst>
          </p:cNvPr>
          <p:cNvSpPr/>
          <p:nvPr/>
        </p:nvSpPr>
        <p:spPr>
          <a:xfrm>
            <a:off x="391" y="6565957"/>
            <a:ext cx="12191609" cy="31396"/>
          </a:xfrm>
          <a:prstGeom prst="line">
            <a:avLst/>
          </a:prstGeom>
          <a:ln w="47625" cap="flat">
            <a:solidFill>
              <a:srgbClr val="448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zh-TW" altLang="en-US" sz="120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71510F0B-7861-4D25-8D1A-FE78431E2F60}"/>
              </a:ext>
            </a:extLst>
          </p:cNvPr>
          <p:cNvSpPr txBox="1"/>
          <p:nvPr/>
        </p:nvSpPr>
        <p:spPr>
          <a:xfrm>
            <a:off x="1523999" y="2312261"/>
            <a:ext cx="8856983" cy="1099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6000" b="1" kern="0" dirty="0">
                <a:solidFill>
                  <a:schemeClr val="accent1">
                    <a:lumMod val="75000"/>
                  </a:schemeClr>
                </a:solidFill>
                <a:effectLst>
                  <a:glow rad="63500">
                    <a:prstClr val="white"/>
                  </a:glo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兆元投資國家發展</a:t>
            </a:r>
            <a:r>
              <a:rPr kumimoji="1" lang="zh-TW" altLang="en-US" sz="60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prstClr val="white"/>
                  </a:glow>
                </a:effectLst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方案</a:t>
            </a:r>
          </a:p>
        </p:txBody>
      </p:sp>
      <p:pic>
        <p:nvPicPr>
          <p:cNvPr id="9" name="Picture 2" descr="D:\Users\candy\00業務\102年業務\23.經建會邁向國發會1021119\國發會LOGO定稿">
            <a:extLst>
              <a:ext uri="{FF2B5EF4-FFF2-40B4-BE49-F238E27FC236}">
                <a16:creationId xmlns:a16="http://schemas.microsoft.com/office/drawing/2014/main" id="{ACA43C4E-407D-49B0-9543-4E7BF1AF4B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995"/>
          <a:stretch/>
        </p:blipFill>
        <p:spPr bwMode="auto">
          <a:xfrm>
            <a:off x="11064552" y="225852"/>
            <a:ext cx="825219" cy="8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6">
            <a:extLst>
              <a:ext uri="{FF2B5EF4-FFF2-40B4-BE49-F238E27FC236}">
                <a16:creationId xmlns:a16="http://schemas.microsoft.com/office/drawing/2014/main" id="{9077DC96-DCF2-497A-A874-D14BDF7CC6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229" y="225852"/>
            <a:ext cx="44071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TW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+mn-cs"/>
              </a:defRPr>
            </a:lvl9pPr>
          </a:lstStyle>
          <a:p>
            <a:r>
              <a:rPr lang="zh-TW" altLang="en-US" sz="2800" b="1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行政院第</a:t>
            </a:r>
            <a:r>
              <a:rPr lang="en-US" altLang="zh-TW" sz="2800" b="1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3930</a:t>
            </a:r>
            <a:r>
              <a:rPr lang="zh-TW" altLang="en-US" sz="2800" b="1" kern="100" dirty="0">
                <a:solidFill>
                  <a:srgbClr val="1F497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次院會</a:t>
            </a:r>
            <a:endParaRPr lang="zh-TW" altLang="zh-TW" sz="2800" b="1" kern="100" dirty="0">
              <a:solidFill>
                <a:srgbClr val="1F497D">
                  <a:lumMod val="75000"/>
                </a:srgb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2" name="副標題 2">
            <a:extLst>
              <a:ext uri="{FF2B5EF4-FFF2-40B4-BE49-F238E27FC236}">
                <a16:creationId xmlns:a16="http://schemas.microsoft.com/office/drawing/2014/main" id="{F6C2757C-65FF-47D6-B92E-17AA3A1CCC28}"/>
              </a:ext>
            </a:extLst>
          </p:cNvPr>
          <p:cNvSpPr txBox="1">
            <a:spLocks/>
          </p:cNvSpPr>
          <p:nvPr/>
        </p:nvSpPr>
        <p:spPr>
          <a:xfrm>
            <a:off x="3406945" y="4437112"/>
            <a:ext cx="5400000" cy="826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微軟正黑體" panose="020B0604030504040204" pitchFamily="34" charset="-120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微軟正黑體" panose="020B0604030504040204" pitchFamily="34" charset="-120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微軟正黑體" panose="020B0604030504040204" pitchFamily="34" charset="-120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微軟正黑體" panose="020B0604030504040204" pitchFamily="34" charset="-120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微軟正黑體" panose="020B0604030504040204" pitchFamily="34" charset="-12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zh-TW" altLang="en-US" b="1" kern="100" dirty="0">
                <a:solidFill>
                  <a:srgbClr val="2F5597"/>
                </a:solidFill>
                <a:latin typeface="微軟正黑體" panose="020B0604030504040204" pitchFamily="34" charset="-120"/>
                <a:cs typeface="Times New Roman" panose="02020603050405020304" pitchFamily="18" charset="0"/>
              </a:rPr>
              <a:t>國 家 發 展 委 員 會</a:t>
            </a:r>
            <a:endParaRPr lang="en-US" altLang="zh-TW" b="1" kern="100" dirty="0">
              <a:solidFill>
                <a:srgbClr val="2F5597"/>
              </a:solidFill>
              <a:latin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3" name="副標題 2">
            <a:extLst>
              <a:ext uri="{FF2B5EF4-FFF2-40B4-BE49-F238E27FC236}">
                <a16:creationId xmlns:a16="http://schemas.microsoft.com/office/drawing/2014/main" id="{86D6AF47-D923-4C4D-B828-B071158CF210}"/>
              </a:ext>
            </a:extLst>
          </p:cNvPr>
          <p:cNvSpPr txBox="1">
            <a:spLocks/>
          </p:cNvSpPr>
          <p:nvPr/>
        </p:nvSpPr>
        <p:spPr>
          <a:xfrm>
            <a:off x="3408317" y="5260676"/>
            <a:ext cx="5400000" cy="82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微軟正黑體" panose="020B0604030504040204" pitchFamily="34" charset="-120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微軟正黑體" panose="020B0604030504040204" pitchFamily="34" charset="-120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微軟正黑體" panose="020B0604030504040204" pitchFamily="34" charset="-120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微軟正黑體" panose="020B0604030504040204" pitchFamily="34" charset="-120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微軟正黑體" panose="020B0604030504040204" pitchFamily="34" charset="-12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en-US" altLang="zh-TW" sz="2400" b="1" kern="100">
                <a:solidFill>
                  <a:srgbClr val="2F5597"/>
                </a:solidFill>
                <a:latin typeface="微軟正黑體" panose="020B0604030504040204" pitchFamily="34" charset="-120"/>
                <a:cs typeface="Times New Roman" panose="02020603050405020304" pitchFamily="18" charset="0"/>
              </a:rPr>
              <a:t>113 </a:t>
            </a:r>
            <a:r>
              <a:rPr lang="zh-TW" altLang="en-US" sz="2400" b="1" kern="100" dirty="0">
                <a:solidFill>
                  <a:srgbClr val="2F5597"/>
                </a:solidFill>
                <a:latin typeface="微軟正黑體" panose="020B0604030504040204" pitchFamily="34" charset="-120"/>
                <a:cs typeface="Times New Roman" panose="02020603050405020304" pitchFamily="18" charset="0"/>
              </a:rPr>
              <a:t>年 </a:t>
            </a:r>
            <a:r>
              <a:rPr lang="en-US" altLang="zh-TW" sz="2400" b="1" kern="100" dirty="0">
                <a:solidFill>
                  <a:srgbClr val="2F5597"/>
                </a:solidFill>
                <a:latin typeface="微軟正黑體" panose="020B0604030504040204" pitchFamily="34" charset="-120"/>
                <a:cs typeface="Times New Roman" panose="02020603050405020304" pitchFamily="18" charset="0"/>
              </a:rPr>
              <a:t>12 </a:t>
            </a:r>
            <a:r>
              <a:rPr lang="zh-TW" altLang="en-US" sz="2400" b="1" kern="100" dirty="0">
                <a:solidFill>
                  <a:srgbClr val="2F5597"/>
                </a:solidFill>
                <a:latin typeface="微軟正黑體" panose="020B0604030504040204" pitchFamily="34" charset="-120"/>
                <a:cs typeface="Times New Roman" panose="02020603050405020304" pitchFamily="18" charset="0"/>
              </a:rPr>
              <a:t>月 </a:t>
            </a:r>
            <a:r>
              <a:rPr lang="en-US" altLang="zh-TW" sz="2400" b="1" kern="100" dirty="0">
                <a:solidFill>
                  <a:srgbClr val="2F5597"/>
                </a:solidFill>
                <a:latin typeface="微軟正黑體" panose="020B0604030504040204" pitchFamily="34" charset="-120"/>
                <a:cs typeface="Times New Roman" panose="02020603050405020304" pitchFamily="18" charset="0"/>
              </a:rPr>
              <a:t>12</a:t>
            </a:r>
            <a:r>
              <a:rPr lang="zh-TW" altLang="en-US" sz="2400" b="1" kern="100" dirty="0">
                <a:solidFill>
                  <a:srgbClr val="2F5597"/>
                </a:solidFill>
                <a:latin typeface="微軟正黑體" panose="020B0604030504040204" pitchFamily="34" charset="-120"/>
                <a:cs typeface="Times New Roman" panose="02020603050405020304" pitchFamily="18" charset="0"/>
              </a:rPr>
              <a:t> 日</a:t>
            </a:r>
            <a:endParaRPr kumimoji="0" lang="zh-TW" altLang="en-US" sz="2800" b="1" dirty="0">
              <a:solidFill>
                <a:srgbClr val="2F5597"/>
              </a:solidFill>
              <a:latin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508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圓角 3">
            <a:extLst>
              <a:ext uri="{FF2B5EF4-FFF2-40B4-BE49-F238E27FC236}">
                <a16:creationId xmlns:a16="http://schemas.microsoft.com/office/drawing/2014/main" id="{16D19F29-3361-4175-84DD-915519E8D803}"/>
              </a:ext>
            </a:extLst>
          </p:cNvPr>
          <p:cNvSpPr/>
          <p:nvPr/>
        </p:nvSpPr>
        <p:spPr>
          <a:xfrm>
            <a:off x="4295800" y="2578069"/>
            <a:ext cx="7621529" cy="2507115"/>
          </a:xfrm>
          <a:prstGeom prst="roundRect">
            <a:avLst/>
          </a:prstGeom>
          <a:solidFill>
            <a:srgbClr val="FFFF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78E8ABD1-E5B9-4BB2-9A27-8E52D82AD5EE}"/>
              </a:ext>
            </a:extLst>
          </p:cNvPr>
          <p:cNvSpPr/>
          <p:nvPr/>
        </p:nvSpPr>
        <p:spPr>
          <a:xfrm>
            <a:off x="274673" y="2546507"/>
            <a:ext cx="3491482" cy="250711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28B786F-11C7-4724-A48C-57D944A7F8E4}"/>
              </a:ext>
            </a:extLst>
          </p:cNvPr>
          <p:cNvSpPr/>
          <p:nvPr/>
        </p:nvSpPr>
        <p:spPr>
          <a:xfrm>
            <a:off x="4631053" y="2922198"/>
            <a:ext cx="2474466" cy="655139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基金型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REIT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C8FFC62B-F445-493B-AD9A-FB0B41415BCD}"/>
              </a:ext>
            </a:extLst>
          </p:cNvPr>
          <p:cNvCxnSpPr>
            <a:cxnSpLocks/>
          </p:cNvCxnSpPr>
          <p:nvPr/>
        </p:nvCxnSpPr>
        <p:spPr>
          <a:xfrm>
            <a:off x="7250588" y="3602441"/>
            <a:ext cx="1391193" cy="81298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>
            <a:extLst>
              <a:ext uri="{FF2B5EF4-FFF2-40B4-BE49-F238E27FC236}">
                <a16:creationId xmlns:a16="http://schemas.microsoft.com/office/drawing/2014/main" id="{EE0742BB-6DAB-4773-B1AB-446635301ED6}"/>
              </a:ext>
            </a:extLst>
          </p:cNvPr>
          <p:cNvSpPr/>
          <p:nvPr/>
        </p:nvSpPr>
        <p:spPr>
          <a:xfrm>
            <a:off x="8904312" y="4045511"/>
            <a:ext cx="2750486" cy="875118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公共建設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已進入營運期之公共建設，具有自償性、固定收益</a:t>
            </a:r>
            <a:endParaRPr lang="en-US" altLang="zh-TW" sz="1400" b="1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32893ACB-EE1D-4066-9601-42644BC1A230}"/>
              </a:ext>
            </a:extLst>
          </p:cNvPr>
          <p:cNvSpPr txBox="1"/>
          <p:nvPr/>
        </p:nvSpPr>
        <p:spPr>
          <a:xfrm>
            <a:off x="7773101" y="3608176"/>
            <a:ext cx="1974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鼓勵措施引導資金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313CE0D8-DFD6-4964-AA95-D860D31FE1F3}"/>
              </a:ext>
            </a:extLst>
          </p:cNvPr>
          <p:cNvSpPr txBox="1"/>
          <p:nvPr/>
        </p:nvSpPr>
        <p:spPr>
          <a:xfrm>
            <a:off x="7509965" y="2821375"/>
            <a:ext cx="17543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偏好投資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289EC949-5D2E-423C-AEBC-1CF500538269}"/>
              </a:ext>
            </a:extLst>
          </p:cNvPr>
          <p:cNvCxnSpPr>
            <a:cxnSpLocks/>
          </p:cNvCxnSpPr>
          <p:nvPr/>
        </p:nvCxnSpPr>
        <p:spPr>
          <a:xfrm>
            <a:off x="7250588" y="3138223"/>
            <a:ext cx="1509708" cy="0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>
            <a:extLst>
              <a:ext uri="{FF2B5EF4-FFF2-40B4-BE49-F238E27FC236}">
                <a16:creationId xmlns:a16="http://schemas.microsoft.com/office/drawing/2014/main" id="{01A94247-9A0C-4DCF-936B-24654F03DE98}"/>
              </a:ext>
            </a:extLst>
          </p:cNvPr>
          <p:cNvSpPr/>
          <p:nvPr/>
        </p:nvSpPr>
        <p:spPr>
          <a:xfrm>
            <a:off x="8904312" y="2850191"/>
            <a:ext cx="2750486" cy="65514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穩定收入之不動產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如：商辦大樓、物流倉庫等</a:t>
            </a:r>
            <a:endParaRPr lang="en-US" altLang="zh-TW" sz="1400" b="1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0334625-2E58-4C20-B640-6A4FB420D5C0}"/>
              </a:ext>
            </a:extLst>
          </p:cNvPr>
          <p:cNvSpPr/>
          <p:nvPr/>
        </p:nvSpPr>
        <p:spPr>
          <a:xfrm>
            <a:off x="329998" y="2731858"/>
            <a:ext cx="3349639" cy="1849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金管會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「證券投資信託及顧問法」草案後續將進行二讀及三讀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ts val="3000"/>
              </a:lnSpc>
              <a:buFont typeface="Wingdings" panose="05000000000000000000" pitchFamily="2" charset="2"/>
              <a:buChar char="l"/>
            </a:pP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儘速完成相關子法修正</a:t>
            </a:r>
            <a:endParaRPr lang="en-US" alt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ts val="3000"/>
              </a:lnSpc>
              <a:buFont typeface="Wingdings" panose="05000000000000000000" pitchFamily="2" charset="2"/>
              <a:buChar char="l"/>
            </a:pP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鼓勵措施引導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REIT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投資公建</a:t>
            </a:r>
            <a:endParaRPr lang="en-US" alt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685D3973-2638-4479-925A-7871CE0BAAA0}"/>
              </a:ext>
            </a:extLst>
          </p:cNvPr>
          <p:cNvSpPr/>
          <p:nvPr/>
        </p:nvSpPr>
        <p:spPr>
          <a:xfrm>
            <a:off x="4655839" y="4252481"/>
            <a:ext cx="2474465" cy="585118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金融業等民間資金</a:t>
            </a:r>
          </a:p>
        </p:txBody>
      </p: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5F5F87B8-B8D7-4118-88F4-A6F54EE3282B}"/>
              </a:ext>
            </a:extLst>
          </p:cNvPr>
          <p:cNvCxnSpPr>
            <a:cxnSpLocks/>
          </p:cNvCxnSpPr>
          <p:nvPr/>
        </p:nvCxnSpPr>
        <p:spPr>
          <a:xfrm flipV="1">
            <a:off x="4871864" y="3656542"/>
            <a:ext cx="0" cy="46097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9979CF1B-5462-43A4-980E-D16EBC06454B}"/>
              </a:ext>
            </a:extLst>
          </p:cNvPr>
          <p:cNvSpPr txBox="1"/>
          <p:nvPr/>
        </p:nvSpPr>
        <p:spPr>
          <a:xfrm>
            <a:off x="4913699" y="3778965"/>
            <a:ext cx="1974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投資</a:t>
            </a:r>
            <a:endParaRPr lang="en-US" altLang="zh-TW" sz="1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箭號: 向右 19">
            <a:extLst>
              <a:ext uri="{FF2B5EF4-FFF2-40B4-BE49-F238E27FC236}">
                <a16:creationId xmlns:a16="http://schemas.microsoft.com/office/drawing/2014/main" id="{9EDD0AF6-081B-4675-8808-CF71E938F03B}"/>
              </a:ext>
            </a:extLst>
          </p:cNvPr>
          <p:cNvSpPr/>
          <p:nvPr/>
        </p:nvSpPr>
        <p:spPr>
          <a:xfrm>
            <a:off x="3891354" y="2960460"/>
            <a:ext cx="260430" cy="289307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標題 1">
            <a:extLst>
              <a:ext uri="{FF2B5EF4-FFF2-40B4-BE49-F238E27FC236}">
                <a16:creationId xmlns:a16="http://schemas.microsoft.com/office/drawing/2014/main" id="{04CC697C-CA23-4D89-A67B-6160AFE23AC9}"/>
              </a:ext>
            </a:extLst>
          </p:cNvPr>
          <p:cNvSpPr txBox="1">
            <a:spLocks/>
          </p:cNvSpPr>
          <p:nvPr/>
        </p:nvSpPr>
        <p:spPr>
          <a:xfrm>
            <a:off x="864716" y="1196752"/>
            <a:ext cx="10271844" cy="5760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259" rtl="0" eaLnBrk="1" latinLnBrk="0" hangingPunct="1"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lvl="0">
              <a:defRPr/>
            </a:pP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推動基金架構</a:t>
            </a:r>
            <a:r>
              <a:rPr kumimoji="0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REIT</a:t>
            </a: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，提供</a:t>
            </a:r>
            <a:r>
              <a:rPr lang="zh-TW" altLang="en-US" sz="26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公共建設證券化商品</a:t>
            </a:r>
            <a:endParaRPr kumimoji="0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grpSp>
        <p:nvGrpSpPr>
          <p:cNvPr id="22" name="群組 21">
            <a:extLst>
              <a:ext uri="{FF2B5EF4-FFF2-40B4-BE49-F238E27FC236}">
                <a16:creationId xmlns:a16="http://schemas.microsoft.com/office/drawing/2014/main" id="{B430E213-409D-4616-838D-5F52C3B0FE08}"/>
              </a:ext>
            </a:extLst>
          </p:cNvPr>
          <p:cNvGrpSpPr/>
          <p:nvPr/>
        </p:nvGrpSpPr>
        <p:grpSpPr>
          <a:xfrm>
            <a:off x="467286" y="1268760"/>
            <a:ext cx="382501" cy="309302"/>
            <a:chOff x="1152009" y="2151961"/>
            <a:chExt cx="514840" cy="416316"/>
          </a:xfrm>
        </p:grpSpPr>
        <p:sp>
          <p:nvSpPr>
            <p:cNvPr id="23" name="＞形箭號 22">
              <a:extLst>
                <a:ext uri="{FF2B5EF4-FFF2-40B4-BE49-F238E27FC236}">
                  <a16:creationId xmlns:a16="http://schemas.microsoft.com/office/drawing/2014/main" id="{4B40B596-91CA-470F-9A3B-11953D69BA40}"/>
                </a:ext>
              </a:extLst>
            </p:cNvPr>
            <p:cNvSpPr/>
            <p:nvPr/>
          </p:nvSpPr>
          <p:spPr>
            <a:xfrm>
              <a:off x="1384916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4" name="＞形箭號 23">
              <a:extLst>
                <a:ext uri="{FF2B5EF4-FFF2-40B4-BE49-F238E27FC236}">
                  <a16:creationId xmlns:a16="http://schemas.microsoft.com/office/drawing/2014/main" id="{1C364663-475D-4C81-940A-BC243E84A5F5}"/>
                </a:ext>
              </a:extLst>
            </p:cNvPr>
            <p:cNvSpPr/>
            <p:nvPr/>
          </p:nvSpPr>
          <p:spPr>
            <a:xfrm>
              <a:off x="1152009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</p:grpSp>
      <p:sp>
        <p:nvSpPr>
          <p:cNvPr id="25" name="內容版面配置區 2">
            <a:extLst>
              <a:ext uri="{FF2B5EF4-FFF2-40B4-BE49-F238E27FC236}">
                <a16:creationId xmlns:a16="http://schemas.microsoft.com/office/drawing/2014/main" id="{9E94466B-5851-4EF8-9311-C79CB9D28072}"/>
              </a:ext>
            </a:extLst>
          </p:cNvPr>
          <p:cNvSpPr txBox="1">
            <a:spLocks/>
          </p:cNvSpPr>
          <p:nvPr/>
        </p:nvSpPr>
        <p:spPr>
          <a:xfrm>
            <a:off x="214738" y="0"/>
            <a:ext cx="11201545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三、增加公建相關金融商品</a:t>
            </a:r>
            <a:r>
              <a:rPr lang="en-US" altLang="zh-TW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(1/3)</a:t>
            </a:r>
          </a:p>
        </p:txBody>
      </p:sp>
      <p:sp>
        <p:nvSpPr>
          <p:cNvPr id="26" name="Rectangle 43">
            <a:extLst>
              <a:ext uri="{FF2B5EF4-FFF2-40B4-BE49-F238E27FC236}">
                <a16:creationId xmlns:a16="http://schemas.microsoft.com/office/drawing/2014/main" id="{836C4CE3-9BAD-4215-B350-2FE8F613D252}"/>
              </a:ext>
            </a:extLst>
          </p:cNvPr>
          <p:cNvSpPr/>
          <p:nvPr/>
        </p:nvSpPr>
        <p:spPr>
          <a:xfrm>
            <a:off x="11560590" y="6453336"/>
            <a:ext cx="579805" cy="33381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108000" rIns="108000" anchor="ctr"/>
          <a:lstStyle/>
          <a:p>
            <a:pPr algn="ctr" defTabSz="1371600">
              <a:defRPr/>
            </a:pPr>
            <a:fld id="{9C34AD6A-AF67-46D2-9154-563BFADBFDF4}" type="slidenum">
              <a:rPr lang="en-US" altLang="zh-TW" sz="2000" kern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 Unicode MS" pitchFamily="34" charset="-120"/>
                <a:cs typeface="Arial" panose="020B0604020202020204" pitchFamily="34" charset="0"/>
              </a:rPr>
              <a:pPr algn="ctr" defTabSz="1371600">
                <a:defRPr/>
              </a:pPr>
              <a:t>10</a:t>
            </a:fld>
            <a:endParaRPr lang="en-US" altLang="zh-TW" sz="20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Arial Unicode MS" pitchFamily="34" charset="-120"/>
              <a:cs typeface="Arial" panose="020B0604020202020204" pitchFamily="34" charset="0"/>
            </a:endParaRPr>
          </a:p>
        </p:txBody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id="{FF2FF74B-96E6-4CB2-8522-422DA85C00C6}"/>
              </a:ext>
            </a:extLst>
          </p:cNvPr>
          <p:cNvSpPr/>
          <p:nvPr/>
        </p:nvSpPr>
        <p:spPr>
          <a:xfrm rot="10800000">
            <a:off x="329478" y="694487"/>
            <a:ext cx="9865096" cy="80509"/>
          </a:xfrm>
          <a:custGeom>
            <a:avLst/>
            <a:gdLst/>
            <a:ahLst/>
            <a:cxnLst/>
            <a:rect l="l" t="t" r="r" b="b"/>
            <a:pathLst>
              <a:path w="17969914" h="9479129">
                <a:moveTo>
                  <a:pt x="0" y="0"/>
                </a:moveTo>
                <a:lnTo>
                  <a:pt x="17969914" y="0"/>
                </a:lnTo>
                <a:lnTo>
                  <a:pt x="17969914" y="9479130"/>
                </a:lnTo>
                <a:lnTo>
                  <a:pt x="0" y="94791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t="-329172"/>
            </a:stretch>
          </a:blipFill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54673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B608641F-54E6-44AF-924C-ACB4F29904DE}"/>
              </a:ext>
            </a:extLst>
          </p:cNvPr>
          <p:cNvSpPr txBox="1">
            <a:spLocks/>
          </p:cNvSpPr>
          <p:nvPr/>
        </p:nvSpPr>
        <p:spPr>
          <a:xfrm>
            <a:off x="507091" y="4771999"/>
            <a:ext cx="10860886" cy="1165292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zh-TW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註：</a:t>
            </a:r>
            <a:endParaRPr lang="en-US" altLang="zh-TW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政府永續發展債券發行現況：截至</a:t>
            </a:r>
            <a:r>
              <a:rPr lang="en-US" altLang="zh-TW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113</a:t>
            </a:r>
            <a:r>
              <a:rPr lang="zh-TW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年</a:t>
            </a:r>
            <a:r>
              <a:rPr lang="en-US" altLang="zh-TW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8</a:t>
            </a:r>
            <a:r>
              <a:rPr lang="zh-TW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月，台北市政府發行</a:t>
            </a:r>
            <a:r>
              <a:rPr lang="en-US" altLang="zh-TW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6</a:t>
            </a:r>
            <a:r>
              <a:rPr lang="zh-TW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期，規模新台幣</a:t>
            </a:r>
            <a:r>
              <a:rPr lang="en-US" altLang="zh-TW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100</a:t>
            </a:r>
            <a:r>
              <a:rPr lang="zh-TW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億元的社會責任債券；高雄市政府發行</a:t>
            </a:r>
            <a:r>
              <a:rPr lang="en-US" altLang="zh-TW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</a:t>
            </a:r>
            <a:r>
              <a:rPr lang="zh-TW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期、規模</a:t>
            </a:r>
            <a:r>
              <a:rPr lang="en-US" altLang="zh-TW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20</a:t>
            </a:r>
            <a:r>
              <a:rPr lang="zh-TW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億元的綠色債券；</a:t>
            </a:r>
            <a:endParaRPr lang="en-US" altLang="zh-TW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TW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中央政府則尚無發行案例。</a:t>
            </a:r>
          </a:p>
        </p:txBody>
      </p:sp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D83ED185-473A-4AE2-A24F-CC217386DDC9}"/>
              </a:ext>
            </a:extLst>
          </p:cNvPr>
          <p:cNvSpPr/>
          <p:nvPr/>
        </p:nvSpPr>
        <p:spPr>
          <a:xfrm>
            <a:off x="479375" y="1916832"/>
            <a:ext cx="11015247" cy="2715034"/>
          </a:xfrm>
          <a:prstGeom prst="roundRect">
            <a:avLst/>
          </a:prstGeom>
          <a:solidFill>
            <a:srgbClr val="FFFF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887136F8-D824-4E4D-A62B-41CADAA82CA0}"/>
              </a:ext>
            </a:extLst>
          </p:cNvPr>
          <p:cNvSpPr/>
          <p:nvPr/>
        </p:nvSpPr>
        <p:spPr>
          <a:xfrm>
            <a:off x="697377" y="2904379"/>
            <a:ext cx="1132544" cy="40725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地方政府</a:t>
            </a:r>
            <a:endParaRPr kumimoji="0" lang="en-US" altLang="zh-TW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0F70B808-5A52-476E-A7A0-58200D42701C}"/>
              </a:ext>
            </a:extLst>
          </p:cNvPr>
          <p:cNvSpPr/>
          <p:nvPr/>
        </p:nvSpPr>
        <p:spPr>
          <a:xfrm>
            <a:off x="697377" y="3498356"/>
            <a:ext cx="1132544" cy="40725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公共建設</a:t>
            </a:r>
            <a:endParaRPr kumimoji="0" lang="en-US" altLang="zh-TW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cxnSp>
        <p:nvCxnSpPr>
          <p:cNvPr id="25" name="直線單箭頭接點 24">
            <a:extLst>
              <a:ext uri="{FF2B5EF4-FFF2-40B4-BE49-F238E27FC236}">
                <a16:creationId xmlns:a16="http://schemas.microsoft.com/office/drawing/2014/main" id="{EBC948F6-512E-4E71-A576-5390411EDDC2}"/>
              </a:ext>
            </a:extLst>
          </p:cNvPr>
          <p:cNvCxnSpPr>
            <a:cxnSpLocks/>
          </p:cNvCxnSpPr>
          <p:nvPr/>
        </p:nvCxnSpPr>
        <p:spPr>
          <a:xfrm>
            <a:off x="3281835" y="2780928"/>
            <a:ext cx="79208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>
            <a:extLst>
              <a:ext uri="{FF2B5EF4-FFF2-40B4-BE49-F238E27FC236}">
                <a16:creationId xmlns:a16="http://schemas.microsoft.com/office/drawing/2014/main" id="{43738D5C-D1C3-4B4C-A8BD-97F0FE32E68C}"/>
              </a:ext>
            </a:extLst>
          </p:cNvPr>
          <p:cNvSpPr/>
          <p:nvPr/>
        </p:nvSpPr>
        <p:spPr>
          <a:xfrm>
            <a:off x="9814951" y="2595259"/>
            <a:ext cx="1132544" cy="102149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金融業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等民間業者</a:t>
            </a:r>
            <a:endParaRPr kumimoji="0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89C5DC64-C358-433D-A900-137A08A22380}"/>
              </a:ext>
            </a:extLst>
          </p:cNvPr>
          <p:cNvSpPr txBox="1"/>
          <p:nvPr/>
        </p:nvSpPr>
        <p:spPr>
          <a:xfrm>
            <a:off x="7898177" y="2714328"/>
            <a:ext cx="309765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匹配金融業資金需求</a:t>
            </a:r>
            <a:endParaRPr kumimoji="0" lang="zh-TW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93B48AEF-4A63-4C74-8324-0E1DEA3DC1AB}"/>
              </a:ext>
            </a:extLst>
          </p:cNvPr>
          <p:cNvSpPr/>
          <p:nvPr/>
        </p:nvSpPr>
        <p:spPr>
          <a:xfrm>
            <a:off x="1934025" y="2303524"/>
            <a:ext cx="1143762" cy="1615469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永續發展債券規劃</a:t>
            </a:r>
            <a:endParaRPr kumimoji="0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</a:t>
            </a:r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期限、利率</a:t>
            </a:r>
            <a:r>
              <a:rPr kumimoji="0" lang="en-US" altLang="zh-TW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)</a:t>
            </a: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0E840C13-52A0-4DDF-9AEA-1E634235989E}"/>
              </a:ext>
            </a:extLst>
          </p:cNvPr>
          <p:cNvSpPr txBox="1"/>
          <p:nvPr/>
        </p:nvSpPr>
        <p:spPr>
          <a:xfrm>
            <a:off x="3220386" y="2401143"/>
            <a:ext cx="10695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提供資訊</a:t>
            </a:r>
          </a:p>
        </p:txBody>
      </p: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56B0E929-4962-440C-AB88-9B9595710440}"/>
              </a:ext>
            </a:extLst>
          </p:cNvPr>
          <p:cNvCxnSpPr>
            <a:cxnSpLocks/>
          </p:cNvCxnSpPr>
          <p:nvPr/>
        </p:nvCxnSpPr>
        <p:spPr>
          <a:xfrm>
            <a:off x="8079506" y="2688521"/>
            <a:ext cx="1294835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D9A58D70-0BBD-4997-95D9-0927D696F10B}"/>
              </a:ext>
            </a:extLst>
          </p:cNvPr>
          <p:cNvSpPr txBox="1"/>
          <p:nvPr/>
        </p:nvSpPr>
        <p:spPr>
          <a:xfrm>
            <a:off x="8192142" y="2276872"/>
            <a:ext cx="1069561" cy="422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259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取得資訊</a:t>
            </a:r>
            <a:endParaRPr kumimoji="0" lang="en-US" altLang="zh-TW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cxnSp>
        <p:nvCxnSpPr>
          <p:cNvPr id="35" name="直線單箭頭接點 34">
            <a:extLst>
              <a:ext uri="{FF2B5EF4-FFF2-40B4-BE49-F238E27FC236}">
                <a16:creationId xmlns:a16="http://schemas.microsoft.com/office/drawing/2014/main" id="{40675BDD-37C2-4901-88EF-AB6B43CB1593}"/>
              </a:ext>
            </a:extLst>
          </p:cNvPr>
          <p:cNvCxnSpPr>
            <a:cxnSpLocks/>
          </p:cNvCxnSpPr>
          <p:nvPr/>
        </p:nvCxnSpPr>
        <p:spPr>
          <a:xfrm flipH="1">
            <a:off x="8023356" y="3429000"/>
            <a:ext cx="1470231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F817C4D6-62A4-4321-BC78-2FDC4B342C3D}"/>
              </a:ext>
            </a:extLst>
          </p:cNvPr>
          <p:cNvSpPr txBox="1"/>
          <p:nvPr/>
        </p:nvSpPr>
        <p:spPr>
          <a:xfrm>
            <a:off x="7954280" y="3462865"/>
            <a:ext cx="1636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針對部分條件協調</a:t>
            </a:r>
            <a:endParaRPr kumimoji="0" lang="en-US" altLang="zh-TW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cxnSp>
        <p:nvCxnSpPr>
          <p:cNvPr id="37" name="直線單箭頭接點 36">
            <a:extLst>
              <a:ext uri="{FF2B5EF4-FFF2-40B4-BE49-F238E27FC236}">
                <a16:creationId xmlns:a16="http://schemas.microsoft.com/office/drawing/2014/main" id="{24B6F137-7D6B-499D-9B7A-15F83C707317}"/>
              </a:ext>
            </a:extLst>
          </p:cNvPr>
          <p:cNvCxnSpPr>
            <a:cxnSpLocks/>
          </p:cNvCxnSpPr>
          <p:nvPr/>
        </p:nvCxnSpPr>
        <p:spPr>
          <a:xfrm flipH="1">
            <a:off x="3281836" y="3501008"/>
            <a:ext cx="792087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C6171607-81B1-4379-830E-6E043175BC02}"/>
              </a:ext>
            </a:extLst>
          </p:cNvPr>
          <p:cNvSpPr txBox="1"/>
          <p:nvPr/>
        </p:nvSpPr>
        <p:spPr>
          <a:xfrm>
            <a:off x="3228216" y="3553852"/>
            <a:ext cx="10695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研議更修</a:t>
            </a:r>
            <a:endParaRPr kumimoji="0" lang="en-US" altLang="zh-TW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債券條件</a:t>
            </a: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8C69145E-7B70-4253-9917-1E61C275CB09}"/>
              </a:ext>
            </a:extLst>
          </p:cNvPr>
          <p:cNvSpPr/>
          <p:nvPr/>
        </p:nvSpPr>
        <p:spPr>
          <a:xfrm>
            <a:off x="693014" y="2306125"/>
            <a:ext cx="1132544" cy="40725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中央政府</a:t>
            </a:r>
            <a:endParaRPr kumimoji="0" lang="en-US" altLang="zh-TW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0" name="矩形: 圓角 39">
            <a:extLst>
              <a:ext uri="{FF2B5EF4-FFF2-40B4-BE49-F238E27FC236}">
                <a16:creationId xmlns:a16="http://schemas.microsoft.com/office/drawing/2014/main" id="{A01724C3-3940-46C4-A20A-A6D24BF554B2}"/>
              </a:ext>
            </a:extLst>
          </p:cNvPr>
          <p:cNvSpPr/>
          <p:nvPr/>
        </p:nvSpPr>
        <p:spPr>
          <a:xfrm>
            <a:off x="4186559" y="2132857"/>
            <a:ext cx="3707666" cy="223224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marR="0" lvl="0" indent="-180000" algn="just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金管會、財政部、櫃買中心三方聯繫機制，推廣及輔導中央及地方政府發行</a:t>
            </a:r>
            <a:endParaRPr kumimoji="0" lang="en-US" altLang="zh-TW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180000" indent="-180000" algn="just">
              <a:buFont typeface="Arial" panose="020B0604020202020204" pitchFamily="34" charset="0"/>
              <a:buChar char="•"/>
              <a:defRPr/>
            </a:pPr>
            <a:r>
              <a:rPr lang="zh-TW" altLang="en-US" sz="22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金管會指導成立資本市場服務團提供諮詢及輔導</a:t>
            </a:r>
          </a:p>
        </p:txBody>
      </p:sp>
      <p:sp>
        <p:nvSpPr>
          <p:cNvPr id="42" name="標題 1">
            <a:extLst>
              <a:ext uri="{FF2B5EF4-FFF2-40B4-BE49-F238E27FC236}">
                <a16:creationId xmlns:a16="http://schemas.microsoft.com/office/drawing/2014/main" id="{2541F5A5-9152-41C9-83A2-3B48521D450D}"/>
              </a:ext>
            </a:extLst>
          </p:cNvPr>
          <p:cNvSpPr txBox="1">
            <a:spLocks/>
          </p:cNvSpPr>
          <p:nvPr/>
        </p:nvSpPr>
        <p:spPr>
          <a:xfrm>
            <a:off x="743312" y="927725"/>
            <a:ext cx="11201545" cy="5760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259" rtl="0" eaLnBrk="1" latinLnBrk="0" hangingPunct="1"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擴大發行政府永續發展債券，提供穩定收益商品</a:t>
            </a:r>
          </a:p>
        </p:txBody>
      </p:sp>
      <p:grpSp>
        <p:nvGrpSpPr>
          <p:cNvPr id="43" name="群組 42">
            <a:extLst>
              <a:ext uri="{FF2B5EF4-FFF2-40B4-BE49-F238E27FC236}">
                <a16:creationId xmlns:a16="http://schemas.microsoft.com/office/drawing/2014/main" id="{531CE9CD-AD68-4CCB-95C0-2CAA9CB053C3}"/>
              </a:ext>
            </a:extLst>
          </p:cNvPr>
          <p:cNvGrpSpPr/>
          <p:nvPr/>
        </p:nvGrpSpPr>
        <p:grpSpPr>
          <a:xfrm>
            <a:off x="345883" y="999733"/>
            <a:ext cx="382501" cy="309302"/>
            <a:chOff x="1152009" y="2151961"/>
            <a:chExt cx="514840" cy="416316"/>
          </a:xfrm>
        </p:grpSpPr>
        <p:sp>
          <p:nvSpPr>
            <p:cNvPr id="44" name="＞形箭號 22">
              <a:extLst>
                <a:ext uri="{FF2B5EF4-FFF2-40B4-BE49-F238E27FC236}">
                  <a16:creationId xmlns:a16="http://schemas.microsoft.com/office/drawing/2014/main" id="{2586188D-127B-4B04-BC8E-8E627BE30852}"/>
                </a:ext>
              </a:extLst>
            </p:cNvPr>
            <p:cNvSpPr/>
            <p:nvPr/>
          </p:nvSpPr>
          <p:spPr>
            <a:xfrm>
              <a:off x="1384916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45" name="＞形箭號 23">
              <a:extLst>
                <a:ext uri="{FF2B5EF4-FFF2-40B4-BE49-F238E27FC236}">
                  <a16:creationId xmlns:a16="http://schemas.microsoft.com/office/drawing/2014/main" id="{E1C62933-FB10-4719-967F-D7772FD20D61}"/>
                </a:ext>
              </a:extLst>
            </p:cNvPr>
            <p:cNvSpPr/>
            <p:nvPr/>
          </p:nvSpPr>
          <p:spPr>
            <a:xfrm>
              <a:off x="1152009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</p:grpSp>
      <p:sp>
        <p:nvSpPr>
          <p:cNvPr id="46" name="內容版面配置區 2">
            <a:extLst>
              <a:ext uri="{FF2B5EF4-FFF2-40B4-BE49-F238E27FC236}">
                <a16:creationId xmlns:a16="http://schemas.microsoft.com/office/drawing/2014/main" id="{F7FD1DA0-1599-4D11-BBAF-8A7A0630DCE0}"/>
              </a:ext>
            </a:extLst>
          </p:cNvPr>
          <p:cNvSpPr txBox="1">
            <a:spLocks/>
          </p:cNvSpPr>
          <p:nvPr/>
        </p:nvSpPr>
        <p:spPr>
          <a:xfrm>
            <a:off x="214738" y="0"/>
            <a:ext cx="11201545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三、增加公建相關金融商品</a:t>
            </a:r>
            <a:r>
              <a:rPr lang="en-US" altLang="zh-TW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(2/3)</a:t>
            </a:r>
          </a:p>
        </p:txBody>
      </p:sp>
      <p:sp>
        <p:nvSpPr>
          <p:cNvPr id="29" name="Rectangle 43">
            <a:extLst>
              <a:ext uri="{FF2B5EF4-FFF2-40B4-BE49-F238E27FC236}">
                <a16:creationId xmlns:a16="http://schemas.microsoft.com/office/drawing/2014/main" id="{DF10CA5B-2256-48B4-8829-D273CFBABBAD}"/>
              </a:ext>
            </a:extLst>
          </p:cNvPr>
          <p:cNvSpPr/>
          <p:nvPr/>
        </p:nvSpPr>
        <p:spPr>
          <a:xfrm>
            <a:off x="11560590" y="6453336"/>
            <a:ext cx="579805" cy="33381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108000" rIns="108000" anchor="ctr"/>
          <a:lstStyle/>
          <a:p>
            <a:pPr algn="ctr" defTabSz="1371600">
              <a:defRPr/>
            </a:pPr>
            <a:fld id="{9C34AD6A-AF67-46D2-9154-563BFADBFDF4}" type="slidenum">
              <a:rPr lang="en-US" altLang="zh-TW" sz="2000" kern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 Unicode MS" pitchFamily="34" charset="-120"/>
                <a:cs typeface="Arial" panose="020B0604020202020204" pitchFamily="34" charset="0"/>
              </a:rPr>
              <a:pPr algn="ctr" defTabSz="1371600">
                <a:defRPr/>
              </a:pPr>
              <a:t>11</a:t>
            </a:fld>
            <a:endParaRPr lang="en-US" altLang="zh-TW" sz="20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Arial Unicode MS" pitchFamily="34" charset="-120"/>
              <a:cs typeface="Arial" panose="020B0604020202020204" pitchFamily="34" charset="0"/>
            </a:endParaRPr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14D144B1-FE9A-4898-8022-5F652168F350}"/>
              </a:ext>
            </a:extLst>
          </p:cNvPr>
          <p:cNvSpPr/>
          <p:nvPr/>
        </p:nvSpPr>
        <p:spPr>
          <a:xfrm rot="10800000">
            <a:off x="329478" y="694487"/>
            <a:ext cx="9865096" cy="80509"/>
          </a:xfrm>
          <a:custGeom>
            <a:avLst/>
            <a:gdLst/>
            <a:ahLst/>
            <a:cxnLst/>
            <a:rect l="l" t="t" r="r" b="b"/>
            <a:pathLst>
              <a:path w="17969914" h="9479129">
                <a:moveTo>
                  <a:pt x="0" y="0"/>
                </a:moveTo>
                <a:lnTo>
                  <a:pt x="17969914" y="0"/>
                </a:lnTo>
                <a:lnTo>
                  <a:pt x="17969914" y="9479130"/>
                </a:lnTo>
                <a:lnTo>
                  <a:pt x="0" y="94791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t="-329172"/>
            </a:stretch>
          </a:blipFill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29701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內容版面配置區 2">
            <a:extLst>
              <a:ext uri="{FF2B5EF4-FFF2-40B4-BE49-F238E27FC236}">
                <a16:creationId xmlns:a16="http://schemas.microsoft.com/office/drawing/2014/main" id="{F7FD1DA0-1599-4D11-BBAF-8A7A0630DCE0}"/>
              </a:ext>
            </a:extLst>
          </p:cNvPr>
          <p:cNvSpPr txBox="1">
            <a:spLocks/>
          </p:cNvSpPr>
          <p:nvPr/>
        </p:nvSpPr>
        <p:spPr>
          <a:xfrm>
            <a:off x="214738" y="0"/>
            <a:ext cx="11201545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三、增加公建相關金融商品</a:t>
            </a:r>
            <a:r>
              <a:rPr lang="en-US" altLang="zh-TW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(3/3)</a:t>
            </a:r>
          </a:p>
        </p:txBody>
      </p:sp>
      <p:sp>
        <p:nvSpPr>
          <p:cNvPr id="29" name="Rectangle 43">
            <a:extLst>
              <a:ext uri="{FF2B5EF4-FFF2-40B4-BE49-F238E27FC236}">
                <a16:creationId xmlns:a16="http://schemas.microsoft.com/office/drawing/2014/main" id="{DF10CA5B-2256-48B4-8829-D273CFBABBAD}"/>
              </a:ext>
            </a:extLst>
          </p:cNvPr>
          <p:cNvSpPr/>
          <p:nvPr/>
        </p:nvSpPr>
        <p:spPr>
          <a:xfrm>
            <a:off x="11560590" y="6453336"/>
            <a:ext cx="579805" cy="33381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108000" rIns="108000" anchor="ctr"/>
          <a:lstStyle/>
          <a:p>
            <a:pPr algn="ctr" defTabSz="1371600">
              <a:defRPr/>
            </a:pPr>
            <a:fld id="{9C34AD6A-AF67-46D2-9154-563BFADBFDF4}" type="slidenum">
              <a:rPr lang="en-US" altLang="zh-TW" sz="2000" kern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 Unicode MS" pitchFamily="34" charset="-120"/>
                <a:cs typeface="Arial" panose="020B0604020202020204" pitchFamily="34" charset="0"/>
              </a:rPr>
              <a:pPr algn="ctr" defTabSz="1371600">
                <a:defRPr/>
              </a:pPr>
              <a:t>12</a:t>
            </a:fld>
            <a:endParaRPr lang="en-US" altLang="zh-TW" sz="20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Arial Unicode MS" pitchFamily="34" charset="-120"/>
              <a:cs typeface="Arial" panose="020B0604020202020204" pitchFamily="34" charset="0"/>
            </a:endParaRPr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14D144B1-FE9A-4898-8022-5F652168F350}"/>
              </a:ext>
            </a:extLst>
          </p:cNvPr>
          <p:cNvSpPr/>
          <p:nvPr/>
        </p:nvSpPr>
        <p:spPr>
          <a:xfrm rot="10800000">
            <a:off x="329478" y="694487"/>
            <a:ext cx="9865096" cy="80509"/>
          </a:xfrm>
          <a:custGeom>
            <a:avLst/>
            <a:gdLst/>
            <a:ahLst/>
            <a:cxnLst/>
            <a:rect l="l" t="t" r="r" b="b"/>
            <a:pathLst>
              <a:path w="17969914" h="9479129">
                <a:moveTo>
                  <a:pt x="0" y="0"/>
                </a:moveTo>
                <a:lnTo>
                  <a:pt x="17969914" y="0"/>
                </a:lnTo>
                <a:lnTo>
                  <a:pt x="17969914" y="9479130"/>
                </a:lnTo>
                <a:lnTo>
                  <a:pt x="0" y="94791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t="-329172"/>
            </a:stretch>
          </a:blipFill>
        </p:spPr>
        <p:txBody>
          <a:bodyPr/>
          <a:lstStyle/>
          <a:p>
            <a:endParaRPr lang="zh-TW" altLang="en-US" dirty="0"/>
          </a:p>
        </p:txBody>
      </p:sp>
      <p:sp>
        <p:nvSpPr>
          <p:cNvPr id="37" name="矩形: 圓角 36">
            <a:extLst>
              <a:ext uri="{FF2B5EF4-FFF2-40B4-BE49-F238E27FC236}">
                <a16:creationId xmlns:a16="http://schemas.microsoft.com/office/drawing/2014/main" id="{913CA6C6-65BB-4F20-A51E-9A0128F8165A}"/>
              </a:ext>
            </a:extLst>
          </p:cNvPr>
          <p:cNvSpPr/>
          <p:nvPr/>
        </p:nvSpPr>
        <p:spPr>
          <a:xfrm>
            <a:off x="451205" y="2270024"/>
            <a:ext cx="11245337" cy="2959176"/>
          </a:xfrm>
          <a:prstGeom prst="roundRect">
            <a:avLst/>
          </a:prstGeom>
          <a:solidFill>
            <a:srgbClr val="FFFF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8" name="標題 1">
            <a:extLst>
              <a:ext uri="{FF2B5EF4-FFF2-40B4-BE49-F238E27FC236}">
                <a16:creationId xmlns:a16="http://schemas.microsoft.com/office/drawing/2014/main" id="{526BED6B-1EC6-4D80-9EBF-500D26EEFD90}"/>
              </a:ext>
            </a:extLst>
          </p:cNvPr>
          <p:cNvSpPr txBox="1">
            <a:spLocks/>
          </p:cNvSpPr>
          <p:nvPr/>
        </p:nvSpPr>
        <p:spPr>
          <a:xfrm>
            <a:off x="983432" y="1124744"/>
            <a:ext cx="11201545" cy="5760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259" rtl="0" eaLnBrk="1" latinLnBrk="0" hangingPunct="1"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lvl="0">
              <a:defRPr/>
            </a:pPr>
            <a:r>
              <a:rPr lang="zh-TW" altLang="en-US" sz="26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鼓勵政府將目前具有穩定現金流之公共建設證券化</a:t>
            </a:r>
            <a:endParaRPr kumimoji="0" lang="zh-TW" altLang="en-US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grpSp>
        <p:nvGrpSpPr>
          <p:cNvPr id="39" name="群組 38">
            <a:extLst>
              <a:ext uri="{FF2B5EF4-FFF2-40B4-BE49-F238E27FC236}">
                <a16:creationId xmlns:a16="http://schemas.microsoft.com/office/drawing/2014/main" id="{633CEC24-6DC0-4BC0-B9F5-1893440BBBDB}"/>
              </a:ext>
            </a:extLst>
          </p:cNvPr>
          <p:cNvGrpSpPr/>
          <p:nvPr/>
        </p:nvGrpSpPr>
        <p:grpSpPr>
          <a:xfrm>
            <a:off x="600931" y="1196752"/>
            <a:ext cx="382501" cy="309302"/>
            <a:chOff x="1152009" y="2151961"/>
            <a:chExt cx="514840" cy="416316"/>
          </a:xfrm>
        </p:grpSpPr>
        <p:sp>
          <p:nvSpPr>
            <p:cNvPr id="49" name="＞形箭號 22">
              <a:extLst>
                <a:ext uri="{FF2B5EF4-FFF2-40B4-BE49-F238E27FC236}">
                  <a16:creationId xmlns:a16="http://schemas.microsoft.com/office/drawing/2014/main" id="{702FCAB4-6F92-438A-9142-00884D162EFB}"/>
                </a:ext>
              </a:extLst>
            </p:cNvPr>
            <p:cNvSpPr/>
            <p:nvPr/>
          </p:nvSpPr>
          <p:spPr>
            <a:xfrm>
              <a:off x="1384916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50" name="＞形箭號 23">
              <a:extLst>
                <a:ext uri="{FF2B5EF4-FFF2-40B4-BE49-F238E27FC236}">
                  <a16:creationId xmlns:a16="http://schemas.microsoft.com/office/drawing/2014/main" id="{0606B58A-A56E-402A-B650-73A45E678C20}"/>
                </a:ext>
              </a:extLst>
            </p:cNvPr>
            <p:cNvSpPr/>
            <p:nvPr/>
          </p:nvSpPr>
          <p:spPr>
            <a:xfrm>
              <a:off x="1152009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</p:grpSp>
      <p:sp>
        <p:nvSpPr>
          <p:cNvPr id="52" name="Freeform 5">
            <a:extLst>
              <a:ext uri="{FF2B5EF4-FFF2-40B4-BE49-F238E27FC236}">
                <a16:creationId xmlns:a16="http://schemas.microsoft.com/office/drawing/2014/main" id="{CFCEC2ED-4B59-48A6-A7F1-FC7C159E34C5}"/>
              </a:ext>
            </a:extLst>
          </p:cNvPr>
          <p:cNvSpPr/>
          <p:nvPr/>
        </p:nvSpPr>
        <p:spPr>
          <a:xfrm rot="10800000">
            <a:off x="329478" y="694487"/>
            <a:ext cx="9865096" cy="80509"/>
          </a:xfrm>
          <a:custGeom>
            <a:avLst/>
            <a:gdLst/>
            <a:ahLst/>
            <a:cxnLst/>
            <a:rect l="l" t="t" r="r" b="b"/>
            <a:pathLst>
              <a:path w="17969914" h="9479129">
                <a:moveTo>
                  <a:pt x="0" y="0"/>
                </a:moveTo>
                <a:lnTo>
                  <a:pt x="17969914" y="0"/>
                </a:lnTo>
                <a:lnTo>
                  <a:pt x="17969914" y="9479130"/>
                </a:lnTo>
                <a:lnTo>
                  <a:pt x="0" y="947913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t="-329172"/>
            </a:stretch>
          </a:blipFill>
        </p:spPr>
        <p:txBody>
          <a:bodyPr/>
          <a:lstStyle/>
          <a:p>
            <a:endParaRPr lang="zh-TW" altLang="en-US" dirty="0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FE4E52B5-61E0-49F0-A65E-46A06F674F36}"/>
              </a:ext>
            </a:extLst>
          </p:cNvPr>
          <p:cNvSpPr/>
          <p:nvPr/>
        </p:nvSpPr>
        <p:spPr>
          <a:xfrm>
            <a:off x="2338857" y="2573631"/>
            <a:ext cx="1132544" cy="40725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中央政府</a:t>
            </a:r>
            <a:endParaRPr kumimoji="0" lang="en-US" altLang="zh-TW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cxnSp>
        <p:nvCxnSpPr>
          <p:cNvPr id="54" name="直線單箭頭接點 53">
            <a:extLst>
              <a:ext uri="{FF2B5EF4-FFF2-40B4-BE49-F238E27FC236}">
                <a16:creationId xmlns:a16="http://schemas.microsoft.com/office/drawing/2014/main" id="{A186BB99-9FD8-43C5-BB74-707563A11ECD}"/>
              </a:ext>
            </a:extLst>
          </p:cNvPr>
          <p:cNvCxnSpPr>
            <a:cxnSpLocks/>
          </p:cNvCxnSpPr>
          <p:nvPr/>
        </p:nvCxnSpPr>
        <p:spPr>
          <a:xfrm>
            <a:off x="4777730" y="2777258"/>
            <a:ext cx="114684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矩形 54">
            <a:extLst>
              <a:ext uri="{FF2B5EF4-FFF2-40B4-BE49-F238E27FC236}">
                <a16:creationId xmlns:a16="http://schemas.microsoft.com/office/drawing/2014/main" id="{96AEC5A9-653C-4D83-8932-E83FA4DFDE93}"/>
              </a:ext>
            </a:extLst>
          </p:cNvPr>
          <p:cNvSpPr/>
          <p:nvPr/>
        </p:nvSpPr>
        <p:spPr>
          <a:xfrm>
            <a:off x="3535197" y="2563770"/>
            <a:ext cx="1132544" cy="87896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公共建設</a:t>
            </a:r>
            <a:endParaRPr kumimoji="0" lang="en-US" altLang="zh-TW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6" name="文字方塊 55">
            <a:extLst>
              <a:ext uri="{FF2B5EF4-FFF2-40B4-BE49-F238E27FC236}">
                <a16:creationId xmlns:a16="http://schemas.microsoft.com/office/drawing/2014/main" id="{72A4DD77-283C-4430-8397-79A1023D7CE2}"/>
              </a:ext>
            </a:extLst>
          </p:cNvPr>
          <p:cNvSpPr txBox="1"/>
          <p:nvPr/>
        </p:nvSpPr>
        <p:spPr>
          <a:xfrm>
            <a:off x="4838111" y="2476165"/>
            <a:ext cx="1132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證券化需求</a:t>
            </a:r>
          </a:p>
        </p:txBody>
      </p:sp>
      <p:cxnSp>
        <p:nvCxnSpPr>
          <p:cNvPr id="57" name="直線單箭頭接點 56">
            <a:extLst>
              <a:ext uri="{FF2B5EF4-FFF2-40B4-BE49-F238E27FC236}">
                <a16:creationId xmlns:a16="http://schemas.microsoft.com/office/drawing/2014/main" id="{23182FED-2AA6-4BC2-9D1C-41D61CE8534E}"/>
              </a:ext>
            </a:extLst>
          </p:cNvPr>
          <p:cNvCxnSpPr>
            <a:cxnSpLocks/>
          </p:cNvCxnSpPr>
          <p:nvPr/>
        </p:nvCxnSpPr>
        <p:spPr>
          <a:xfrm flipH="1">
            <a:off x="4777731" y="3583160"/>
            <a:ext cx="1153252" cy="216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文字方塊 57">
            <a:extLst>
              <a:ext uri="{FF2B5EF4-FFF2-40B4-BE49-F238E27FC236}">
                <a16:creationId xmlns:a16="http://schemas.microsoft.com/office/drawing/2014/main" id="{9A81D04C-2E40-480A-815E-EDC2F2D88EF2}"/>
              </a:ext>
            </a:extLst>
          </p:cNvPr>
          <p:cNvSpPr txBox="1"/>
          <p:nvPr/>
        </p:nvSpPr>
        <p:spPr>
          <a:xfrm>
            <a:off x="4838111" y="3287998"/>
            <a:ext cx="1213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輔導及協助</a:t>
            </a: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2D27B045-B0DD-4940-8A24-B1EE45318F78}"/>
              </a:ext>
            </a:extLst>
          </p:cNvPr>
          <p:cNvSpPr/>
          <p:nvPr/>
        </p:nvSpPr>
        <p:spPr>
          <a:xfrm>
            <a:off x="2338857" y="3035485"/>
            <a:ext cx="1132544" cy="40725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地方政府</a:t>
            </a:r>
            <a:endParaRPr kumimoji="0" lang="en-US" altLang="zh-TW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0" name="矩形: 圓角 59">
            <a:extLst>
              <a:ext uri="{FF2B5EF4-FFF2-40B4-BE49-F238E27FC236}">
                <a16:creationId xmlns:a16="http://schemas.microsoft.com/office/drawing/2014/main" id="{4CB5D623-8E76-4244-9E1F-4EF99D67088C}"/>
              </a:ext>
            </a:extLst>
          </p:cNvPr>
          <p:cNvSpPr/>
          <p:nvPr/>
        </p:nvSpPr>
        <p:spPr>
          <a:xfrm>
            <a:off x="5968360" y="2519369"/>
            <a:ext cx="5592230" cy="13518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金管會指導成立資本市場服務團</a:t>
            </a:r>
          </a:p>
          <a:p>
            <a:pPr algn="ctr">
              <a:spcAft>
                <a:spcPts val="500"/>
              </a:spcAft>
              <a:defRPr/>
            </a:pPr>
            <a:r>
              <a:rPr lang="zh-TW" altLang="en-US" sz="1600" b="1" dirty="0">
                <a:solidFill>
                  <a:prstClr val="black"/>
                </a:solidFill>
                <a:highlight>
                  <a:srgbClr val="ECDFF5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輔導證券化發行、可行性評估、修法建議、配套措施</a:t>
            </a:r>
          </a:p>
          <a:p>
            <a:pPr marL="0" marR="0" lvl="0" indent="0" algn="just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6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證交所、櫃買中心、律師、會計師、投信投顧業者共同組成</a:t>
            </a:r>
            <a:r>
              <a:rPr lang="en-US" altLang="zh-TW" sz="16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61" name="矩形: 圓角 60">
            <a:extLst>
              <a:ext uri="{FF2B5EF4-FFF2-40B4-BE49-F238E27FC236}">
                <a16:creationId xmlns:a16="http://schemas.microsoft.com/office/drawing/2014/main" id="{98EAE175-E0CE-4D36-BD7A-0E65A9CA0048}"/>
              </a:ext>
            </a:extLst>
          </p:cNvPr>
          <p:cNvSpPr/>
          <p:nvPr/>
        </p:nvSpPr>
        <p:spPr>
          <a:xfrm>
            <a:off x="5991305" y="4026125"/>
            <a:ext cx="1688871" cy="774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證券市場</a:t>
            </a:r>
            <a:endParaRPr lang="en-US" altLang="zh-TW" sz="16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id="{A7C442A5-04F8-414A-8D52-2BBAE78F8811}"/>
              </a:ext>
            </a:extLst>
          </p:cNvPr>
          <p:cNvSpPr/>
          <p:nvPr/>
        </p:nvSpPr>
        <p:spPr>
          <a:xfrm>
            <a:off x="3535197" y="3546690"/>
            <a:ext cx="1132544" cy="774041"/>
          </a:xfrm>
          <a:prstGeom prst="rect">
            <a:avLst/>
          </a:prstGeom>
          <a:noFill/>
          <a:ln>
            <a:solidFill>
              <a:srgbClr val="30538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證券化</a:t>
            </a:r>
            <a:endParaRPr kumimoji="0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金融商品</a:t>
            </a:r>
            <a:endParaRPr kumimoji="0" lang="en-US" altLang="zh-TW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cxnSp>
        <p:nvCxnSpPr>
          <p:cNvPr id="63" name="直線單箭頭接點 62">
            <a:extLst>
              <a:ext uri="{FF2B5EF4-FFF2-40B4-BE49-F238E27FC236}">
                <a16:creationId xmlns:a16="http://schemas.microsoft.com/office/drawing/2014/main" id="{F913E86D-7141-495D-B0BD-9C66438630E1}"/>
              </a:ext>
            </a:extLst>
          </p:cNvPr>
          <p:cNvCxnSpPr>
            <a:cxnSpLocks/>
          </p:cNvCxnSpPr>
          <p:nvPr/>
        </p:nvCxnSpPr>
        <p:spPr>
          <a:xfrm>
            <a:off x="4766073" y="4250103"/>
            <a:ext cx="1146848" cy="0"/>
          </a:xfrm>
          <a:prstGeom prst="straightConnector1">
            <a:avLst/>
          </a:prstGeom>
          <a:ln w="19050">
            <a:solidFill>
              <a:srgbClr val="30538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6A792FB1-ACE4-4B04-9260-417D8F8504EF}"/>
              </a:ext>
            </a:extLst>
          </p:cNvPr>
          <p:cNvSpPr txBox="1"/>
          <p:nvPr/>
        </p:nvSpPr>
        <p:spPr>
          <a:xfrm>
            <a:off x="4860297" y="3980662"/>
            <a:ext cx="1213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上市發行</a:t>
            </a:r>
          </a:p>
        </p:txBody>
      </p:sp>
      <p:cxnSp>
        <p:nvCxnSpPr>
          <p:cNvPr id="67" name="直線單箭頭接點 66">
            <a:extLst>
              <a:ext uri="{FF2B5EF4-FFF2-40B4-BE49-F238E27FC236}">
                <a16:creationId xmlns:a16="http://schemas.microsoft.com/office/drawing/2014/main" id="{C132A86E-041F-4F71-B4F1-15191C5EE065}"/>
              </a:ext>
            </a:extLst>
          </p:cNvPr>
          <p:cNvCxnSpPr>
            <a:cxnSpLocks/>
          </p:cNvCxnSpPr>
          <p:nvPr/>
        </p:nvCxnSpPr>
        <p:spPr>
          <a:xfrm flipV="1">
            <a:off x="4094994" y="4382889"/>
            <a:ext cx="0" cy="237707"/>
          </a:xfrm>
          <a:prstGeom prst="straightConnector1">
            <a:avLst/>
          </a:prstGeom>
          <a:ln w="19050">
            <a:solidFill>
              <a:srgbClr val="30538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接點 67">
            <a:extLst>
              <a:ext uri="{FF2B5EF4-FFF2-40B4-BE49-F238E27FC236}">
                <a16:creationId xmlns:a16="http://schemas.microsoft.com/office/drawing/2014/main" id="{7B0EEB5E-1D37-4F13-BD01-FD1DC6C15B5E}"/>
              </a:ext>
            </a:extLst>
          </p:cNvPr>
          <p:cNvCxnSpPr>
            <a:cxnSpLocks/>
          </p:cNvCxnSpPr>
          <p:nvPr/>
        </p:nvCxnSpPr>
        <p:spPr>
          <a:xfrm>
            <a:off x="4085347" y="4617311"/>
            <a:ext cx="1789192" cy="2129"/>
          </a:xfrm>
          <a:prstGeom prst="line">
            <a:avLst/>
          </a:prstGeom>
          <a:ln w="19050">
            <a:solidFill>
              <a:srgbClr val="30538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文字方塊 69">
            <a:extLst>
              <a:ext uri="{FF2B5EF4-FFF2-40B4-BE49-F238E27FC236}">
                <a16:creationId xmlns:a16="http://schemas.microsoft.com/office/drawing/2014/main" id="{5894F404-BC4F-4433-9032-F06D56DC9839}"/>
              </a:ext>
            </a:extLst>
          </p:cNvPr>
          <p:cNvSpPr txBox="1"/>
          <p:nvPr/>
        </p:nvSpPr>
        <p:spPr>
          <a:xfrm>
            <a:off x="3197115" y="4625526"/>
            <a:ext cx="28940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收回資金，再投入規劃下階段計畫</a:t>
            </a:r>
          </a:p>
        </p:txBody>
      </p:sp>
      <p:sp>
        <p:nvSpPr>
          <p:cNvPr id="71" name="文字方塊 70">
            <a:extLst>
              <a:ext uri="{FF2B5EF4-FFF2-40B4-BE49-F238E27FC236}">
                <a16:creationId xmlns:a16="http://schemas.microsoft.com/office/drawing/2014/main" id="{BB02FEEC-A2F5-488D-8D03-1145267B2B03}"/>
              </a:ext>
            </a:extLst>
          </p:cNvPr>
          <p:cNvSpPr txBox="1"/>
          <p:nvPr/>
        </p:nvSpPr>
        <p:spPr>
          <a:xfrm>
            <a:off x="7680176" y="4348954"/>
            <a:ext cx="155148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marR="0" lvl="0" indent="-180000" algn="just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zh-TW" altLang="en-US" sz="14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間接投資公建</a:t>
            </a:r>
            <a:endParaRPr lang="en-US" altLang="zh-TW" sz="1400" b="1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80000" indent="-180000" algn="just">
              <a:buFont typeface="Wingdings" panose="05000000000000000000" pitchFamily="2" charset="2"/>
              <a:buChar char="ü"/>
              <a:defRPr/>
            </a:pPr>
            <a:r>
              <a:rPr lang="zh-TW" altLang="en-US" sz="14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匹配資金需求</a:t>
            </a:r>
            <a:endParaRPr lang="en-US" altLang="zh-TW" sz="1400" b="1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2" name="矩形: 圓角 71">
            <a:extLst>
              <a:ext uri="{FF2B5EF4-FFF2-40B4-BE49-F238E27FC236}">
                <a16:creationId xmlns:a16="http://schemas.microsoft.com/office/drawing/2014/main" id="{44F282EF-F4F8-4526-BEC7-7E70E9A0726B}"/>
              </a:ext>
            </a:extLst>
          </p:cNvPr>
          <p:cNvSpPr/>
          <p:nvPr/>
        </p:nvSpPr>
        <p:spPr>
          <a:xfrm>
            <a:off x="9120336" y="4026124"/>
            <a:ext cx="2440254" cy="774041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2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金融等民間業者</a:t>
            </a:r>
            <a:endParaRPr lang="en-US" altLang="zh-TW" sz="16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3" name="直線單箭頭接點 72">
            <a:extLst>
              <a:ext uri="{FF2B5EF4-FFF2-40B4-BE49-F238E27FC236}">
                <a16:creationId xmlns:a16="http://schemas.microsoft.com/office/drawing/2014/main" id="{242512BE-89CE-4CEA-AE77-F49B7A2B1A27}"/>
              </a:ext>
            </a:extLst>
          </p:cNvPr>
          <p:cNvCxnSpPr>
            <a:cxnSpLocks/>
          </p:cNvCxnSpPr>
          <p:nvPr/>
        </p:nvCxnSpPr>
        <p:spPr>
          <a:xfrm>
            <a:off x="7810978" y="4294569"/>
            <a:ext cx="1152128" cy="0"/>
          </a:xfrm>
          <a:prstGeom prst="straightConnector1">
            <a:avLst/>
          </a:prstGeom>
          <a:ln w="19050">
            <a:solidFill>
              <a:srgbClr val="30538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文字方塊 74">
            <a:extLst>
              <a:ext uri="{FF2B5EF4-FFF2-40B4-BE49-F238E27FC236}">
                <a16:creationId xmlns:a16="http://schemas.microsoft.com/office/drawing/2014/main" id="{35D2BC37-1F7D-418B-9CC1-8B13B1F2CA98}"/>
              </a:ext>
            </a:extLst>
          </p:cNvPr>
          <p:cNvSpPr txBox="1"/>
          <p:nvPr/>
        </p:nvSpPr>
        <p:spPr>
          <a:xfrm>
            <a:off x="7962950" y="4009666"/>
            <a:ext cx="10721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買賣交易</a:t>
            </a:r>
            <a:endParaRPr kumimoji="0" lang="zh-TW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6" name="箭號: 向右 75">
            <a:extLst>
              <a:ext uri="{FF2B5EF4-FFF2-40B4-BE49-F238E27FC236}">
                <a16:creationId xmlns:a16="http://schemas.microsoft.com/office/drawing/2014/main" id="{0AB279D8-4B42-4136-AFBC-BD147F6E35E6}"/>
              </a:ext>
            </a:extLst>
          </p:cNvPr>
          <p:cNvSpPr/>
          <p:nvPr/>
        </p:nvSpPr>
        <p:spPr>
          <a:xfrm>
            <a:off x="1952998" y="2796983"/>
            <a:ext cx="288030" cy="411641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16FFC63C-9281-4C67-85FC-8F9DA7AA85BF}"/>
              </a:ext>
            </a:extLst>
          </p:cNvPr>
          <p:cNvSpPr/>
          <p:nvPr/>
        </p:nvSpPr>
        <p:spPr>
          <a:xfrm>
            <a:off x="701014" y="2573631"/>
            <a:ext cx="1132544" cy="876969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民眾公共建設需求</a:t>
            </a:r>
            <a:endParaRPr kumimoji="0" lang="en-US" altLang="zh-TW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8" name="弧形 77">
            <a:extLst>
              <a:ext uri="{FF2B5EF4-FFF2-40B4-BE49-F238E27FC236}">
                <a16:creationId xmlns:a16="http://schemas.microsoft.com/office/drawing/2014/main" id="{66099E8A-24D8-4894-9FC2-428E5701911F}"/>
              </a:ext>
            </a:extLst>
          </p:cNvPr>
          <p:cNvSpPr/>
          <p:nvPr/>
        </p:nvSpPr>
        <p:spPr>
          <a:xfrm rot="11601094">
            <a:off x="1231261" y="1370536"/>
            <a:ext cx="4330503" cy="3404663"/>
          </a:xfrm>
          <a:prstGeom prst="arc">
            <a:avLst>
              <a:gd name="adj1" fmla="val 15760378"/>
              <a:gd name="adj2" fmla="val 19956745"/>
            </a:avLst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9" name="矩形 78">
            <a:extLst>
              <a:ext uri="{FF2B5EF4-FFF2-40B4-BE49-F238E27FC236}">
                <a16:creationId xmlns:a16="http://schemas.microsoft.com/office/drawing/2014/main" id="{6166AFC3-66F7-48F4-AB31-A286A1EA11D1}"/>
              </a:ext>
            </a:extLst>
          </p:cNvPr>
          <p:cNvSpPr/>
          <p:nvPr/>
        </p:nvSpPr>
        <p:spPr>
          <a:xfrm>
            <a:off x="719151" y="3819243"/>
            <a:ext cx="2318856" cy="792059"/>
          </a:xfrm>
          <a:prstGeom prst="rect">
            <a:avLst/>
          </a:prstGeom>
          <a:solidFill>
            <a:srgbClr val="FFFFE0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hangingPunct="0">
              <a:lnSpc>
                <a:spcPts val="2500"/>
              </a:lnSpc>
            </a:pP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活化資金運用彈性，促成良性循環。</a:t>
            </a:r>
            <a:endParaRPr lang="zh-TW" altLang="en-US" b="1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0" name="直線單箭頭接點 79">
            <a:extLst>
              <a:ext uri="{FF2B5EF4-FFF2-40B4-BE49-F238E27FC236}">
                <a16:creationId xmlns:a16="http://schemas.microsoft.com/office/drawing/2014/main" id="{1B945BAF-C9F2-455B-B128-87F5D00610F4}"/>
              </a:ext>
            </a:extLst>
          </p:cNvPr>
          <p:cNvCxnSpPr>
            <a:cxnSpLocks/>
            <a:stCxn id="78" idx="2"/>
          </p:cNvCxnSpPr>
          <p:nvPr/>
        </p:nvCxnSpPr>
        <p:spPr>
          <a:xfrm flipH="1" flipV="1">
            <a:off x="1367735" y="3464307"/>
            <a:ext cx="53336" cy="10241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8244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43">
            <a:extLst>
              <a:ext uri="{FF2B5EF4-FFF2-40B4-BE49-F238E27FC236}">
                <a16:creationId xmlns:a16="http://schemas.microsoft.com/office/drawing/2014/main" id="{5B85004C-3859-4C81-A57D-692365C6FCE3}"/>
              </a:ext>
            </a:extLst>
          </p:cNvPr>
          <p:cNvSpPr/>
          <p:nvPr/>
        </p:nvSpPr>
        <p:spPr>
          <a:xfrm>
            <a:off x="11560590" y="6453336"/>
            <a:ext cx="579805" cy="33381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108000" rIns="108000" anchor="ctr"/>
          <a:lstStyle/>
          <a:p>
            <a:pPr algn="ctr" defTabSz="1371600">
              <a:defRPr/>
            </a:pPr>
            <a:fld id="{9C34AD6A-AF67-46D2-9154-563BFADBFDF4}" type="slidenum">
              <a:rPr lang="en-US" altLang="zh-TW" sz="2000" kern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 Unicode MS" pitchFamily="34" charset="-120"/>
                <a:cs typeface="Arial" panose="020B0604020202020204" pitchFamily="34" charset="0"/>
              </a:rPr>
              <a:pPr algn="ctr" defTabSz="1371600">
                <a:defRPr/>
              </a:pPr>
              <a:t>13</a:t>
            </a:fld>
            <a:endParaRPr lang="en-US" altLang="zh-TW" sz="20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Arial Unicode MS" pitchFamily="34" charset="-120"/>
              <a:cs typeface="Arial" panose="020B0604020202020204" pitchFamily="34" charset="0"/>
            </a:endParaRPr>
          </a:p>
        </p:txBody>
      </p:sp>
      <p:sp>
        <p:nvSpPr>
          <p:cNvPr id="76" name="矩形: 圓角 75">
            <a:extLst>
              <a:ext uri="{FF2B5EF4-FFF2-40B4-BE49-F238E27FC236}">
                <a16:creationId xmlns:a16="http://schemas.microsoft.com/office/drawing/2014/main" id="{1BDA478A-E19A-4107-91BA-7EA2EAD211CD}"/>
              </a:ext>
            </a:extLst>
          </p:cNvPr>
          <p:cNvSpPr/>
          <p:nvPr/>
        </p:nvSpPr>
        <p:spPr>
          <a:xfrm>
            <a:off x="8861978" y="908720"/>
            <a:ext cx="2058558" cy="468000"/>
          </a:xfrm>
          <a:prstGeom prst="roundRect">
            <a:avLst>
              <a:gd name="adj" fmla="val 50000"/>
            </a:avLst>
          </a:prstGeom>
          <a:solidFill>
            <a:srgbClr val="C18E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Bef>
                <a:spcPts val="800"/>
              </a:spcBef>
              <a:spcAft>
                <a:spcPts val="800"/>
              </a:spcAft>
            </a:pPr>
            <a:r>
              <a:rPr lang="zh-TW" altLang="en-US" sz="2400" b="1" spc="100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工作任務</a:t>
            </a:r>
          </a:p>
        </p:txBody>
      </p:sp>
      <p:sp>
        <p:nvSpPr>
          <p:cNvPr id="78" name="文字方塊 77">
            <a:extLst>
              <a:ext uri="{FF2B5EF4-FFF2-40B4-BE49-F238E27FC236}">
                <a16:creationId xmlns:a16="http://schemas.microsoft.com/office/drawing/2014/main" id="{2C7C5696-EAAE-4BAD-AE9C-2846E95623A1}"/>
              </a:ext>
            </a:extLst>
          </p:cNvPr>
          <p:cNvSpPr txBox="1"/>
          <p:nvPr/>
        </p:nvSpPr>
        <p:spPr>
          <a:xfrm>
            <a:off x="7968208" y="1520736"/>
            <a:ext cx="4081272" cy="4026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ts val="3500"/>
              </a:lnSpc>
              <a:spcAft>
                <a:spcPts val="1000"/>
              </a:spcAft>
              <a:buFont typeface="+mj-ea"/>
              <a:buAutoNum type="ea1ChtPeriod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推進政府與民間共同提案機制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 algn="just">
              <a:lnSpc>
                <a:spcPts val="3500"/>
              </a:lnSpc>
              <a:spcAft>
                <a:spcPts val="1000"/>
              </a:spcAft>
              <a:buFont typeface="+mj-ea"/>
              <a:buAutoNum type="ea1ChtPeriod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審議政府及民間提案促參案件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 algn="just">
              <a:lnSpc>
                <a:spcPts val="3500"/>
              </a:lnSpc>
              <a:spcAft>
                <a:spcPts val="1000"/>
              </a:spcAft>
              <a:buFont typeface="+mj-ea"/>
              <a:buAutoNum type="ea1ChtPeriod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促進民間參與國家建設各項法規之調適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 algn="just">
              <a:lnSpc>
                <a:spcPts val="3500"/>
              </a:lnSpc>
              <a:spcAft>
                <a:spcPts val="1000"/>
              </a:spcAft>
              <a:buFont typeface="+mj-ea"/>
              <a:buAutoNum type="ea1ChtPeriod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協調各級政府及民間業者參與公共建設相關課題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9" name="直線接點 78">
            <a:extLst>
              <a:ext uri="{FF2B5EF4-FFF2-40B4-BE49-F238E27FC236}">
                <a16:creationId xmlns:a16="http://schemas.microsoft.com/office/drawing/2014/main" id="{A79102C3-35D0-4653-9EA3-4C26652AB590}"/>
              </a:ext>
            </a:extLst>
          </p:cNvPr>
          <p:cNvCxnSpPr>
            <a:cxnSpLocks/>
          </p:cNvCxnSpPr>
          <p:nvPr/>
        </p:nvCxnSpPr>
        <p:spPr>
          <a:xfrm flipV="1">
            <a:off x="6993898" y="3964023"/>
            <a:ext cx="0" cy="587256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接點 79">
            <a:extLst>
              <a:ext uri="{FF2B5EF4-FFF2-40B4-BE49-F238E27FC236}">
                <a16:creationId xmlns:a16="http://schemas.microsoft.com/office/drawing/2014/main" id="{A7A7DCF7-02BD-4D37-B687-EB55B135895C}"/>
              </a:ext>
            </a:extLst>
          </p:cNvPr>
          <p:cNvCxnSpPr>
            <a:cxnSpLocks/>
          </p:cNvCxnSpPr>
          <p:nvPr/>
        </p:nvCxnSpPr>
        <p:spPr>
          <a:xfrm flipV="1">
            <a:off x="4342128" y="3944704"/>
            <a:ext cx="0" cy="587256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單箭頭接點 80">
            <a:extLst>
              <a:ext uri="{FF2B5EF4-FFF2-40B4-BE49-F238E27FC236}">
                <a16:creationId xmlns:a16="http://schemas.microsoft.com/office/drawing/2014/main" id="{65A1997C-727C-452C-9B4D-F22ABCE95ED0}"/>
              </a:ext>
            </a:extLst>
          </p:cNvPr>
          <p:cNvCxnSpPr>
            <a:cxnSpLocks/>
          </p:cNvCxnSpPr>
          <p:nvPr/>
        </p:nvCxnSpPr>
        <p:spPr>
          <a:xfrm flipV="1">
            <a:off x="3071664" y="2189803"/>
            <a:ext cx="929976" cy="5803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群組 81">
            <a:extLst>
              <a:ext uri="{FF2B5EF4-FFF2-40B4-BE49-F238E27FC236}">
                <a16:creationId xmlns:a16="http://schemas.microsoft.com/office/drawing/2014/main" id="{21E28326-CC93-4698-9F70-9DAB8B806814}"/>
              </a:ext>
            </a:extLst>
          </p:cNvPr>
          <p:cNvGrpSpPr/>
          <p:nvPr/>
        </p:nvGrpSpPr>
        <p:grpSpPr>
          <a:xfrm>
            <a:off x="1434142" y="2677953"/>
            <a:ext cx="5336654" cy="302262"/>
            <a:chOff x="3212132" y="3115816"/>
            <a:chExt cx="6082029" cy="334593"/>
          </a:xfrm>
        </p:grpSpPr>
        <p:cxnSp>
          <p:nvCxnSpPr>
            <p:cNvPr id="85" name="直線接點 84">
              <a:extLst>
                <a:ext uri="{FF2B5EF4-FFF2-40B4-BE49-F238E27FC236}">
                  <a16:creationId xmlns:a16="http://schemas.microsoft.com/office/drawing/2014/main" id="{76C09EBE-9847-44BF-ACC4-AF35B25CFD2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12132" y="3119472"/>
              <a:ext cx="6082029" cy="6424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接點 85">
              <a:extLst>
                <a:ext uri="{FF2B5EF4-FFF2-40B4-BE49-F238E27FC236}">
                  <a16:creationId xmlns:a16="http://schemas.microsoft.com/office/drawing/2014/main" id="{0ADE0D53-2474-4061-907C-833CBE5D9477}"/>
                </a:ext>
              </a:extLst>
            </p:cNvPr>
            <p:cNvCxnSpPr>
              <a:cxnSpLocks/>
            </p:cNvCxnSpPr>
            <p:nvPr/>
          </p:nvCxnSpPr>
          <p:spPr>
            <a:xfrm>
              <a:off x="3212132" y="3115816"/>
              <a:ext cx="0" cy="334593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7" name="直線接點 86">
            <a:extLst>
              <a:ext uri="{FF2B5EF4-FFF2-40B4-BE49-F238E27FC236}">
                <a16:creationId xmlns:a16="http://schemas.microsoft.com/office/drawing/2014/main" id="{BD430D87-1CED-4A94-9667-3EF18FFFB846}"/>
              </a:ext>
            </a:extLst>
          </p:cNvPr>
          <p:cNvCxnSpPr>
            <a:cxnSpLocks/>
          </p:cNvCxnSpPr>
          <p:nvPr/>
        </p:nvCxnSpPr>
        <p:spPr>
          <a:xfrm flipV="1">
            <a:off x="6770796" y="2692574"/>
            <a:ext cx="0" cy="431657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接點 87">
            <a:extLst>
              <a:ext uri="{FF2B5EF4-FFF2-40B4-BE49-F238E27FC236}">
                <a16:creationId xmlns:a16="http://schemas.microsoft.com/office/drawing/2014/main" id="{9E0C787C-467D-4C20-BBA0-BE1121133C4A}"/>
              </a:ext>
            </a:extLst>
          </p:cNvPr>
          <p:cNvCxnSpPr>
            <a:cxnSpLocks/>
          </p:cNvCxnSpPr>
          <p:nvPr/>
        </p:nvCxnSpPr>
        <p:spPr>
          <a:xfrm flipV="1">
            <a:off x="1305266" y="3964023"/>
            <a:ext cx="0" cy="587256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AutoShape 3">
            <a:extLst>
              <a:ext uri="{FF2B5EF4-FFF2-40B4-BE49-F238E27FC236}">
                <a16:creationId xmlns:a16="http://schemas.microsoft.com/office/drawing/2014/main" id="{2B69F0B7-A022-48B1-BC12-40BF359D0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569" y="4153497"/>
            <a:ext cx="2652726" cy="1678716"/>
          </a:xfrm>
          <a:prstGeom prst="roundRect">
            <a:avLst>
              <a:gd name="adj" fmla="val 7323"/>
            </a:avLst>
          </a:prstGeom>
          <a:noFill/>
          <a:ln w="38100" cap="flat" cmpd="sng" algn="ctr">
            <a:solidFill>
              <a:srgbClr val="0070C0"/>
            </a:solidFill>
            <a:prstDash val="solid"/>
            <a:miter lim="800000"/>
            <a:headEnd/>
            <a:tailEnd/>
          </a:ln>
          <a:effectLst/>
        </p:spPr>
        <p:txBody>
          <a:bodyPr lIns="0" rIns="0" anchor="b"/>
          <a:lstStyle>
            <a:lvl1pPr marL="177800" indent="-1778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just" defTabSz="914259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endParaRPr kumimoji="0" lang="en-US" altLang="zh-TW" sz="1600" b="1" i="0" u="none" strike="noStrike" kern="0" cap="none" spc="-200" normalizeH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2" name="AutoShape 3">
            <a:extLst>
              <a:ext uri="{FF2B5EF4-FFF2-40B4-BE49-F238E27FC236}">
                <a16:creationId xmlns:a16="http://schemas.microsoft.com/office/drawing/2014/main" id="{3CAF39BA-96EF-4581-988C-7668BA5C2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25" y="4150169"/>
            <a:ext cx="2652727" cy="530382"/>
          </a:xfrm>
          <a:prstGeom prst="roundRect">
            <a:avLst>
              <a:gd name="adj" fmla="val 16763"/>
            </a:avLst>
          </a:prstGeom>
          <a:solidFill>
            <a:srgbClr val="0070C0"/>
          </a:solidFill>
          <a:ln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rIns="0" anchor="ctr"/>
          <a:lstStyle>
            <a:lvl1pPr marL="177800" indent="-1778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90488" marR="0" lvl="0" indent="-1588" algn="ctr" defTabSz="914259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機關代表</a:t>
            </a:r>
            <a:r>
              <a:rPr kumimoji="1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16</a:t>
            </a:r>
            <a:r>
              <a:rPr lang="zh-TW" altLang="en-US" sz="2000" b="1" kern="0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位</a:t>
            </a:r>
            <a:endParaRPr kumimoji="1" lang="en-US" altLang="zh-TW" sz="2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cxnSp>
        <p:nvCxnSpPr>
          <p:cNvPr id="93" name="直線接點 92">
            <a:extLst>
              <a:ext uri="{FF2B5EF4-FFF2-40B4-BE49-F238E27FC236}">
                <a16:creationId xmlns:a16="http://schemas.microsoft.com/office/drawing/2014/main" id="{7A588991-CCC9-4E39-8708-B3F744B4EA82}"/>
              </a:ext>
            </a:extLst>
          </p:cNvPr>
          <p:cNvCxnSpPr>
            <a:cxnSpLocks/>
          </p:cNvCxnSpPr>
          <p:nvPr/>
        </p:nvCxnSpPr>
        <p:spPr>
          <a:xfrm flipH="1">
            <a:off x="1305267" y="3933056"/>
            <a:ext cx="5688631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矩形: 圓角 93">
            <a:extLst>
              <a:ext uri="{FF2B5EF4-FFF2-40B4-BE49-F238E27FC236}">
                <a16:creationId xmlns:a16="http://schemas.microsoft.com/office/drawing/2014/main" id="{FBE75392-8478-4D4F-8820-4ABB3AFEF11B}"/>
              </a:ext>
            </a:extLst>
          </p:cNvPr>
          <p:cNvSpPr/>
          <p:nvPr/>
        </p:nvSpPr>
        <p:spPr>
          <a:xfrm>
            <a:off x="949629" y="1844824"/>
            <a:ext cx="2626091" cy="627431"/>
          </a:xfrm>
          <a:prstGeom prst="roundRect">
            <a:avLst>
              <a:gd name="adj" fmla="val 3298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行政幕僚：國發會、財政部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zh-TW" altLang="en-US" sz="16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促參專案辦公室</a:t>
            </a:r>
            <a:endParaRPr lang="en-US" altLang="zh-TW" sz="16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95" name="直線接點 94">
            <a:extLst>
              <a:ext uri="{FF2B5EF4-FFF2-40B4-BE49-F238E27FC236}">
                <a16:creationId xmlns:a16="http://schemas.microsoft.com/office/drawing/2014/main" id="{23553F82-EF33-4985-AAAF-64A8BFDB26E2}"/>
              </a:ext>
            </a:extLst>
          </p:cNvPr>
          <p:cNvCxnSpPr>
            <a:cxnSpLocks/>
          </p:cNvCxnSpPr>
          <p:nvPr/>
        </p:nvCxnSpPr>
        <p:spPr>
          <a:xfrm>
            <a:off x="4079776" y="1484784"/>
            <a:ext cx="0" cy="1202275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文字方塊 95">
            <a:extLst>
              <a:ext uri="{FF2B5EF4-FFF2-40B4-BE49-F238E27FC236}">
                <a16:creationId xmlns:a16="http://schemas.microsoft.com/office/drawing/2014/main" id="{AB826A4D-5379-4E7C-84EC-19508DE16F36}"/>
              </a:ext>
            </a:extLst>
          </p:cNvPr>
          <p:cNvSpPr txBox="1"/>
          <p:nvPr/>
        </p:nvSpPr>
        <p:spPr>
          <a:xfrm>
            <a:off x="297157" y="2852936"/>
            <a:ext cx="3704483" cy="983795"/>
          </a:xfrm>
          <a:prstGeom prst="rect">
            <a:avLst/>
          </a:prstGeom>
          <a:solidFill>
            <a:srgbClr val="A568D2"/>
          </a:solidFill>
          <a:ln w="19050">
            <a:noFill/>
            <a:prstDash val="sysDash"/>
          </a:ln>
        </p:spPr>
        <p:txBody>
          <a:bodyPr wrap="square" anchor="ctr">
            <a:noAutofit/>
          </a:bodyPr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ctr" defTabSz="914259" rtl="0" eaLnBrk="0" fontAlgn="auto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促參工作小組</a:t>
            </a:r>
            <a:endParaRPr kumimoji="0" lang="en-US" altLang="zh-TW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defTabSz="914259" rtl="0" eaLnBrk="0" fontAlgn="auto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執秘：國發會副主委、財政部次長</a:t>
            </a:r>
            <a:endParaRPr lang="en-US" altLang="zh-TW" sz="1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lvl="0" indent="0" defTabSz="914259" rtl="0" eaLnBrk="0" fontAlgn="auto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幕僚：財政部、促參專案辦公室</a:t>
            </a:r>
            <a:endParaRPr lang="en-US" altLang="zh-TW" sz="1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8" name="AutoShape 3">
            <a:extLst>
              <a:ext uri="{FF2B5EF4-FFF2-40B4-BE49-F238E27FC236}">
                <a16:creationId xmlns:a16="http://schemas.microsoft.com/office/drawing/2014/main" id="{03412923-6D84-4BD0-B399-CF7BEBD20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35" y="4461337"/>
            <a:ext cx="2802893" cy="1631959"/>
          </a:xfrm>
          <a:prstGeom prst="roundRect">
            <a:avLst>
              <a:gd name="adj" fmla="val 50000"/>
            </a:avLst>
          </a:prstGeom>
          <a:noFill/>
          <a:ln w="38100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lIns="0" rIns="0" anchor="t"/>
          <a:lstStyle>
            <a:lvl1pPr marL="177800" indent="-1778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just" defTabSz="914259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kumimoji="0" lang="zh-TW" altLang="en-US" sz="1400" b="1" kern="0" spc="-200" dirty="0">
                <a:solidFill>
                  <a:srgbClr val="44546A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金管會、經濟部、交通部、教育部、農業部、退輔會、文化部、內政部、衛福部、國科會、環境部、數發部、國發會、財政部、工程會、主計總處等</a:t>
            </a:r>
            <a:r>
              <a:rPr kumimoji="0" lang="en-US" altLang="zh-TW" sz="1400" b="1" kern="0" spc="-200" dirty="0">
                <a:solidFill>
                  <a:srgbClr val="44546A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16</a:t>
            </a:r>
            <a:r>
              <a:rPr kumimoji="0" lang="zh-TW" altLang="en-US" sz="1400" b="1" kern="0" spc="-200" dirty="0">
                <a:solidFill>
                  <a:srgbClr val="44546A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個部會代表</a:t>
            </a:r>
            <a:endParaRPr kumimoji="0" lang="en-US" altLang="zh-TW" sz="1400" b="1" kern="0" spc="-200" dirty="0">
              <a:solidFill>
                <a:srgbClr val="44546A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99" name="群組 98">
            <a:extLst>
              <a:ext uri="{FF2B5EF4-FFF2-40B4-BE49-F238E27FC236}">
                <a16:creationId xmlns:a16="http://schemas.microsoft.com/office/drawing/2014/main" id="{24DBE905-3925-44EE-A17F-5FD2C935B4DE}"/>
              </a:ext>
            </a:extLst>
          </p:cNvPr>
          <p:cNvGrpSpPr/>
          <p:nvPr/>
        </p:nvGrpSpPr>
        <p:grpSpPr>
          <a:xfrm>
            <a:off x="441169" y="909025"/>
            <a:ext cx="7321879" cy="811760"/>
            <a:chOff x="4323908" y="754447"/>
            <a:chExt cx="3371593" cy="813446"/>
          </a:xfrm>
        </p:grpSpPr>
        <p:sp>
          <p:nvSpPr>
            <p:cNvPr id="100" name="文字方塊 99">
              <a:extLst>
                <a:ext uri="{FF2B5EF4-FFF2-40B4-BE49-F238E27FC236}">
                  <a16:creationId xmlns:a16="http://schemas.microsoft.com/office/drawing/2014/main" id="{DB2D52A7-6694-4248-B725-6C15B9520CF0}"/>
                </a:ext>
              </a:extLst>
            </p:cNvPr>
            <p:cNvSpPr txBox="1"/>
            <p:nvPr/>
          </p:nvSpPr>
          <p:spPr>
            <a:xfrm>
              <a:off x="4323908" y="1187087"/>
              <a:ext cx="3371593" cy="38080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noFill/>
              <a:prstDash val="sysDash"/>
            </a:ln>
          </p:spPr>
          <p:txBody>
            <a:bodyPr wrap="square" anchor="ctr">
              <a:noAutofit/>
            </a:bodyPr>
            <a:lstStyle/>
            <a:p>
              <a:pPr marL="0" marR="0" lvl="0" indent="0" algn="ctr" defTabSz="91425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b="1" dirty="0">
                  <a:solidFill>
                    <a:schemeClr val="accent6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召集人：行政院秘書長、國發會主委、財政部部長</a:t>
              </a:r>
              <a:endParaRPr lang="en-US" altLang="zh-TW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0A1B635D-F647-4ADB-812E-D9E77C9A9781}"/>
                </a:ext>
              </a:extLst>
            </p:cNvPr>
            <p:cNvSpPr txBox="1"/>
            <p:nvPr/>
          </p:nvSpPr>
          <p:spPr>
            <a:xfrm>
              <a:off x="4323908" y="754447"/>
              <a:ext cx="3366752" cy="468667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noFill/>
              <a:prstDash val="sysDash"/>
            </a:ln>
          </p:spPr>
          <p:txBody>
            <a:bodyPr wrap="square" anchor="ctr">
              <a:noAutofit/>
            </a:bodyPr>
            <a:lstStyle/>
            <a:p>
              <a:pPr marL="0" marR="0" lvl="0" indent="0" algn="ctr" defTabSz="91425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TW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  <a:p>
              <a:pPr marL="0" marR="0" lvl="0" indent="0" algn="ctr" defTabSz="914259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b="1" dirty="0">
                  <a:solidFill>
                    <a:schemeClr val="accent6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行政院促進民間參與公共建設推進專案會議</a:t>
              </a:r>
            </a:p>
          </p:txBody>
        </p:sp>
      </p:grpSp>
      <p:sp>
        <p:nvSpPr>
          <p:cNvPr id="102" name="AutoShape 3">
            <a:extLst>
              <a:ext uri="{FF2B5EF4-FFF2-40B4-BE49-F238E27FC236}">
                <a16:creationId xmlns:a16="http://schemas.microsoft.com/office/drawing/2014/main" id="{7C27719F-7B6D-4C43-91F6-A08F36AB3B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5260" y="4153497"/>
            <a:ext cx="2373737" cy="1678716"/>
          </a:xfrm>
          <a:prstGeom prst="roundRect">
            <a:avLst>
              <a:gd name="adj" fmla="val 7323"/>
            </a:avLst>
          </a:prstGeom>
          <a:noFill/>
          <a:ln w="38100" cap="flat" cmpd="sng" algn="ctr">
            <a:solidFill>
              <a:srgbClr val="0070C0"/>
            </a:solidFill>
            <a:prstDash val="solid"/>
            <a:miter lim="800000"/>
            <a:headEnd/>
            <a:tailEnd/>
          </a:ln>
          <a:effectLst/>
        </p:spPr>
        <p:txBody>
          <a:bodyPr lIns="0" rIns="0" anchor="b"/>
          <a:lstStyle>
            <a:lvl1pPr marL="177800" indent="-1778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just" defTabSz="914259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endParaRPr kumimoji="0" lang="en-US" altLang="zh-TW" sz="1600" b="1" i="0" u="none" strike="noStrike" kern="0" cap="none" spc="-200" normalizeH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03" name="AutoShape 3">
            <a:extLst>
              <a:ext uri="{FF2B5EF4-FFF2-40B4-BE49-F238E27FC236}">
                <a16:creationId xmlns:a16="http://schemas.microsoft.com/office/drawing/2014/main" id="{2B660AA3-2CE1-4740-8634-419F9411A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1285" y="4150009"/>
            <a:ext cx="2373737" cy="530382"/>
          </a:xfrm>
          <a:prstGeom prst="roundRect">
            <a:avLst>
              <a:gd name="adj" fmla="val 16763"/>
            </a:avLst>
          </a:prstGeom>
          <a:solidFill>
            <a:srgbClr val="0070C0"/>
          </a:solidFill>
          <a:ln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rIns="0" anchor="ctr"/>
          <a:lstStyle>
            <a:lvl1pPr marL="177800" indent="-1778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90488" marR="0" lvl="0" indent="-1588" algn="ctr" defTabSz="914259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專家學者</a:t>
            </a:r>
            <a:r>
              <a:rPr lang="en-US" altLang="zh-TW" sz="2000" b="1" kern="0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kumimoji="1" lang="zh-TW" alt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位</a:t>
            </a:r>
            <a:endParaRPr kumimoji="1" lang="en-US" altLang="zh-TW" sz="2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04" name="AutoShape 3">
            <a:extLst>
              <a:ext uri="{FF2B5EF4-FFF2-40B4-BE49-F238E27FC236}">
                <a16:creationId xmlns:a16="http://schemas.microsoft.com/office/drawing/2014/main" id="{98158D76-D6C6-4FE6-83BA-CC93FD47C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5027" y="4461337"/>
            <a:ext cx="2652727" cy="1631959"/>
          </a:xfrm>
          <a:prstGeom prst="roundRect">
            <a:avLst>
              <a:gd name="adj" fmla="val 50000"/>
            </a:avLst>
          </a:prstGeom>
          <a:noFill/>
          <a:ln w="38100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lIns="0" rIns="0" anchor="t"/>
          <a:lstStyle>
            <a:lvl1pPr marL="177800" indent="-1778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just" defTabSz="914259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kumimoji="0" lang="zh-TW" altLang="en-US" b="1" kern="0" spc="-200" dirty="0">
                <a:solidFill>
                  <a:srgbClr val="44546A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交通工程、公共工程、土木建築、財務管理、法律專業、促參專業等領域專家</a:t>
            </a:r>
          </a:p>
        </p:txBody>
      </p:sp>
      <p:sp>
        <p:nvSpPr>
          <p:cNvPr id="105" name="AutoShape 3">
            <a:extLst>
              <a:ext uri="{FF2B5EF4-FFF2-40B4-BE49-F238E27FC236}">
                <a16:creationId xmlns:a16="http://schemas.microsoft.com/office/drawing/2014/main" id="{91AB29A4-3C46-459A-BB6A-0C670EE7D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7987" y="4153497"/>
            <a:ext cx="2026822" cy="1678716"/>
          </a:xfrm>
          <a:prstGeom prst="roundRect">
            <a:avLst>
              <a:gd name="adj" fmla="val 7323"/>
            </a:avLst>
          </a:prstGeom>
          <a:noFill/>
          <a:ln w="38100" cap="flat" cmpd="sng" algn="ctr">
            <a:solidFill>
              <a:srgbClr val="0070C0"/>
            </a:solidFill>
            <a:prstDash val="solid"/>
            <a:miter lim="800000"/>
            <a:headEnd/>
            <a:tailEnd/>
          </a:ln>
          <a:effectLst/>
        </p:spPr>
        <p:txBody>
          <a:bodyPr lIns="0" rIns="0" anchor="b"/>
          <a:lstStyle>
            <a:lvl1pPr marL="177800" indent="-1778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just" defTabSz="914259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endParaRPr kumimoji="0" lang="en-US" altLang="zh-TW" sz="1600" b="1" i="0" u="none" strike="noStrike" kern="0" cap="none" spc="-200" normalizeH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06" name="AutoShape 3">
            <a:extLst>
              <a:ext uri="{FF2B5EF4-FFF2-40B4-BE49-F238E27FC236}">
                <a16:creationId xmlns:a16="http://schemas.microsoft.com/office/drawing/2014/main" id="{78CF57A2-49AC-441C-AC0C-7FCD8D964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3944" y="4138970"/>
            <a:ext cx="2012530" cy="530382"/>
          </a:xfrm>
          <a:prstGeom prst="roundRect">
            <a:avLst>
              <a:gd name="adj" fmla="val 16763"/>
            </a:avLst>
          </a:prstGeom>
          <a:solidFill>
            <a:srgbClr val="0070C0"/>
          </a:solidFill>
          <a:ln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rIns="0" anchor="ctr"/>
          <a:lstStyle>
            <a:lvl1pPr marL="177800" indent="-1778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90488" marR="0" lvl="0" indent="-1588" algn="ctr" defTabSz="914259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民間團體</a:t>
            </a:r>
            <a:r>
              <a:rPr kumimoji="1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6</a:t>
            </a:r>
            <a:r>
              <a:rPr kumimoji="1" lang="zh-TW" alt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位</a:t>
            </a:r>
          </a:p>
        </p:txBody>
      </p:sp>
      <p:sp>
        <p:nvSpPr>
          <p:cNvPr id="107" name="AutoShape 3">
            <a:extLst>
              <a:ext uri="{FF2B5EF4-FFF2-40B4-BE49-F238E27FC236}">
                <a16:creationId xmlns:a16="http://schemas.microsoft.com/office/drawing/2014/main" id="{6343E26F-27EB-46CA-BCD3-2FC6C8FEC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7754" y="4461337"/>
            <a:ext cx="2270454" cy="1631959"/>
          </a:xfrm>
          <a:prstGeom prst="roundRect">
            <a:avLst>
              <a:gd name="adj" fmla="val 50000"/>
            </a:avLst>
          </a:prstGeom>
          <a:noFill/>
          <a:ln w="38100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lIns="0" rIns="0" anchor="t"/>
          <a:lstStyle>
            <a:lvl1pPr marL="177800" indent="-1778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just" defTabSz="914259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kumimoji="0" lang="zh-TW" altLang="en-US" sz="1600" b="1" kern="0" spc="-200" dirty="0">
                <a:solidFill>
                  <a:srgbClr val="44546A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金融總會、壽險公會、銀行公會、投信投顧公會、證券公會、私募股權公會等</a:t>
            </a:r>
            <a:r>
              <a:rPr kumimoji="0" lang="en-US" altLang="zh-TW" sz="1600" b="1" kern="0" spc="-200" dirty="0">
                <a:solidFill>
                  <a:srgbClr val="44546A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kumimoji="0" lang="zh-TW" altLang="en-US" sz="1600" b="1" kern="0" spc="-200" dirty="0">
                <a:solidFill>
                  <a:srgbClr val="44546A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公會理事長</a:t>
            </a:r>
          </a:p>
        </p:txBody>
      </p:sp>
      <p:sp>
        <p:nvSpPr>
          <p:cNvPr id="32" name="內容版面配置區 2">
            <a:extLst>
              <a:ext uri="{FF2B5EF4-FFF2-40B4-BE49-F238E27FC236}">
                <a16:creationId xmlns:a16="http://schemas.microsoft.com/office/drawing/2014/main" id="{193815F1-0648-49AB-A50E-464297D678D6}"/>
              </a:ext>
            </a:extLst>
          </p:cNvPr>
          <p:cNvSpPr txBox="1">
            <a:spLocks/>
          </p:cNvSpPr>
          <p:nvPr/>
        </p:nvSpPr>
        <p:spPr>
          <a:xfrm>
            <a:off x="214738" y="0"/>
            <a:ext cx="11201545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運作機制</a:t>
            </a:r>
            <a:endParaRPr lang="en-US" altLang="zh-TW" sz="3400" b="1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4BDCA81B-536D-40C6-B9DA-7E944C381B7D}"/>
              </a:ext>
            </a:extLst>
          </p:cNvPr>
          <p:cNvSpPr/>
          <p:nvPr/>
        </p:nvSpPr>
        <p:spPr>
          <a:xfrm rot="10800000">
            <a:off x="329478" y="694487"/>
            <a:ext cx="9865096" cy="80509"/>
          </a:xfrm>
          <a:custGeom>
            <a:avLst/>
            <a:gdLst/>
            <a:ahLst/>
            <a:cxnLst/>
            <a:rect l="l" t="t" r="r" b="b"/>
            <a:pathLst>
              <a:path w="17969914" h="9479129">
                <a:moveTo>
                  <a:pt x="0" y="0"/>
                </a:moveTo>
                <a:lnTo>
                  <a:pt x="17969914" y="0"/>
                </a:lnTo>
                <a:lnTo>
                  <a:pt x="17969914" y="9479130"/>
                </a:lnTo>
                <a:lnTo>
                  <a:pt x="0" y="94791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329172"/>
            </a:stretch>
          </a:blipFill>
        </p:spPr>
        <p:txBody>
          <a:bodyPr/>
          <a:lstStyle/>
          <a:p>
            <a:endParaRPr lang="zh-TW" altLang="en-US" dirty="0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B8D84A3A-0FAE-4814-90BB-AEC9738489CE}"/>
              </a:ext>
            </a:extLst>
          </p:cNvPr>
          <p:cNvSpPr txBox="1"/>
          <p:nvPr/>
        </p:nvSpPr>
        <p:spPr>
          <a:xfrm>
            <a:off x="154350" y="6381328"/>
            <a:ext cx="11630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備註：專案會議以部會首長為機關代表；任務編組以司、局、處首長為代表。專家學者及民間團體代表除上述成員外，亦將視個案涉及領域，另行邀請專業人員參會。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另依據行政院「兆元投資國家發展方案」修正建議，將工程會及主計總處列入專案會議成員。</a:t>
            </a:r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447D26A1-22EE-4F04-91F6-C42E11C94A03}"/>
              </a:ext>
            </a:extLst>
          </p:cNvPr>
          <p:cNvSpPr txBox="1"/>
          <p:nvPr/>
        </p:nvSpPr>
        <p:spPr>
          <a:xfrm>
            <a:off x="4223792" y="2852936"/>
            <a:ext cx="3704482" cy="968002"/>
          </a:xfrm>
          <a:prstGeom prst="rect">
            <a:avLst/>
          </a:prstGeom>
          <a:solidFill>
            <a:srgbClr val="C55A11"/>
          </a:solidFill>
          <a:ln w="19050">
            <a:noFill/>
            <a:prstDash val="sysDash"/>
          </a:ln>
        </p:spPr>
        <p:txBody>
          <a:bodyPr wrap="square" anchor="ctr">
            <a:noAutofit/>
          </a:bodyPr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ctr" defTabSz="914259" rtl="0" eaLnBrk="0" fontAlgn="auto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法規調適小組</a:t>
            </a:r>
            <a:endParaRPr kumimoji="0" lang="en-US" altLang="zh-TW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defTabSz="914259" rtl="0" eaLnBrk="0" fontAlgn="auto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執秘：國發會、財政部及金管會副首長</a:t>
            </a:r>
            <a:endParaRPr lang="en-US" altLang="zh-TW" sz="1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lvl="0" indent="0" defTabSz="914259" rtl="0" eaLnBrk="0" fontAlgn="auto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幕僚：國發會</a:t>
            </a:r>
            <a:endParaRPr lang="en-US" altLang="zh-TW" sz="1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1AE708F2-D3FE-4607-B278-0D6B715FCE4D}"/>
              </a:ext>
            </a:extLst>
          </p:cNvPr>
          <p:cNvSpPr txBox="1"/>
          <p:nvPr/>
        </p:nvSpPr>
        <p:spPr>
          <a:xfrm>
            <a:off x="8156446" y="5579451"/>
            <a:ext cx="4148005" cy="505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3500"/>
              </a:lnSpc>
              <a:spcAft>
                <a:spcPts val="1000"/>
              </a:spcAft>
            </a:pP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召會頻率：原則每季召開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34" name="矩形: 圓角 33">
            <a:extLst>
              <a:ext uri="{FF2B5EF4-FFF2-40B4-BE49-F238E27FC236}">
                <a16:creationId xmlns:a16="http://schemas.microsoft.com/office/drawing/2014/main" id="{FB61004A-D52A-4D07-8C96-FAF62A0AB9EA}"/>
              </a:ext>
            </a:extLst>
          </p:cNvPr>
          <p:cNvSpPr/>
          <p:nvPr/>
        </p:nvSpPr>
        <p:spPr>
          <a:xfrm>
            <a:off x="214739" y="5912977"/>
            <a:ext cx="7941707" cy="431657"/>
          </a:xfrm>
          <a:prstGeom prst="roundRect">
            <a:avLst>
              <a:gd name="adj" fmla="val 3298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r>
              <a:rPr lang="zh-TW" altLang="en-US" sz="16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輔導團隊：促參專案辦公室</a:t>
            </a:r>
            <a:r>
              <a:rPr lang="en-US" altLang="zh-TW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推動促參事宜</a:t>
            </a:r>
            <a:r>
              <a:rPr lang="en-US" altLang="zh-TW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16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、資本市場服務團</a:t>
            </a:r>
            <a:r>
              <a:rPr lang="en-US" altLang="zh-TW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推動永續發展債券及公建證券化</a:t>
            </a:r>
            <a:r>
              <a:rPr lang="en-US" altLang="zh-TW" sz="1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06588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直線接點 45">
            <a:extLst>
              <a:ext uri="{FF2B5EF4-FFF2-40B4-BE49-F238E27FC236}">
                <a16:creationId xmlns:a16="http://schemas.microsoft.com/office/drawing/2014/main" id="{FF235C11-3656-4349-B26D-1F2ECE563E23}"/>
              </a:ext>
            </a:extLst>
          </p:cNvPr>
          <p:cNvCxnSpPr>
            <a:cxnSpLocks/>
          </p:cNvCxnSpPr>
          <p:nvPr/>
        </p:nvCxnSpPr>
        <p:spPr>
          <a:xfrm>
            <a:off x="6736382" y="5733256"/>
            <a:ext cx="117534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接點 44">
            <a:extLst>
              <a:ext uri="{FF2B5EF4-FFF2-40B4-BE49-F238E27FC236}">
                <a16:creationId xmlns:a16="http://schemas.microsoft.com/office/drawing/2014/main" id="{BE965464-B824-47E5-AE9F-146F90FB7FAC}"/>
              </a:ext>
            </a:extLst>
          </p:cNvPr>
          <p:cNvCxnSpPr>
            <a:cxnSpLocks/>
          </p:cNvCxnSpPr>
          <p:nvPr/>
        </p:nvCxnSpPr>
        <p:spPr>
          <a:xfrm>
            <a:off x="6747248" y="4940799"/>
            <a:ext cx="117534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 43">
            <a:extLst>
              <a:ext uri="{FF2B5EF4-FFF2-40B4-BE49-F238E27FC236}">
                <a16:creationId xmlns:a16="http://schemas.microsoft.com/office/drawing/2014/main" id="{AAE98599-6F0E-4150-9313-AF43C92F9FB7}"/>
              </a:ext>
            </a:extLst>
          </p:cNvPr>
          <p:cNvCxnSpPr>
            <a:cxnSpLocks/>
          </p:cNvCxnSpPr>
          <p:nvPr/>
        </p:nvCxnSpPr>
        <p:spPr>
          <a:xfrm>
            <a:off x="6736382" y="4098640"/>
            <a:ext cx="117534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15498450-D53C-48BF-925E-E1D071F00D8A}"/>
              </a:ext>
            </a:extLst>
          </p:cNvPr>
          <p:cNvSpPr txBox="1"/>
          <p:nvPr/>
        </p:nvSpPr>
        <p:spPr>
          <a:xfrm>
            <a:off x="214739" y="1293230"/>
            <a:ext cx="583264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tabLst/>
              <a:defRPr/>
            </a:pP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參考國際卓越中心</a:t>
            </a: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</a:t>
            </a:r>
            <a:r>
              <a:rPr kumimoji="0" lang="en-US" altLang="zh-TW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CoE</a:t>
            </a: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)*</a:t>
            </a: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概念，委託具有公共建設、促參、財務、法規等專業之顧問公司成立「促參推進專案辦公室」。</a:t>
            </a:r>
            <a:endParaRPr kumimoji="0" lang="en-US" altLang="zh-TW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graphicFrame>
        <p:nvGraphicFramePr>
          <p:cNvPr id="36" name="表格 35">
            <a:extLst>
              <a:ext uri="{FF2B5EF4-FFF2-40B4-BE49-F238E27FC236}">
                <a16:creationId xmlns:a16="http://schemas.microsoft.com/office/drawing/2014/main" id="{193CFD0F-596B-46D3-9B58-DF3BA7D705EC}"/>
              </a:ext>
            </a:extLst>
          </p:cNvPr>
          <p:cNvGraphicFramePr>
            <a:graphicFrameLocks noGrp="1"/>
          </p:cNvGraphicFramePr>
          <p:nvPr/>
        </p:nvGraphicFramePr>
        <p:xfrm>
          <a:off x="285974" y="2374407"/>
          <a:ext cx="5810026" cy="36468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81634">
                  <a:extLst>
                    <a:ext uri="{9D8B030D-6E8A-4147-A177-3AD203B41FA5}">
                      <a16:colId xmlns:a16="http://schemas.microsoft.com/office/drawing/2014/main" val="1404706246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1510035127"/>
                    </a:ext>
                  </a:extLst>
                </a:gridCol>
              </a:tblGrid>
              <a:tr h="42919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主要業務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簡要說明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4857459"/>
                  </a:ext>
                </a:extLst>
              </a:tr>
              <a:tr h="658302">
                <a:tc>
                  <a:txBody>
                    <a:bodyPr/>
                    <a:lstStyle/>
                    <a:p>
                      <a:pPr marL="216000" marR="0" lvl="0" indent="-216000" algn="l" defTabSz="914259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運作提案平臺</a:t>
                      </a:r>
                      <a:endParaRPr lang="zh-TW" altLang="en-US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just" hangingPunct="0">
                        <a:lnSpc>
                          <a:spcPts val="2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收受中央部會</a:t>
                      </a:r>
                      <a:r>
                        <a:rPr lang="zh-TW" altLang="en-US" sz="1600" b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提案</a:t>
                      </a:r>
                      <a:r>
                        <a:rPr lang="zh-TW" altLang="en-US" sz="1600" b="0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及</a:t>
                      </a:r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民間提案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**</a:t>
                      </a:r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；建置及維運提案平臺網站。</a:t>
                      </a:r>
                      <a:endParaRPr lang="en-US" altLang="zh-TW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1344679"/>
                  </a:ext>
                </a:extLst>
              </a:tr>
              <a:tr h="658302">
                <a:tc>
                  <a:txBody>
                    <a:bodyPr/>
                    <a:lstStyle/>
                    <a:p>
                      <a:pPr marL="216000" marR="0" lvl="0" indent="-216000" algn="l" defTabSz="914259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研擬分析報告</a:t>
                      </a:r>
                      <a:endParaRPr lang="zh-TW" altLang="en-US" sz="20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just" hangingPunct="0">
                        <a:lnSpc>
                          <a:spcPts val="2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初步篩選促參可行案件，逐案分析及評估後，選出建議推動案件。</a:t>
                      </a:r>
                      <a:endParaRPr lang="en-US" altLang="zh-TW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1615563"/>
                  </a:ext>
                </a:extLst>
              </a:tr>
              <a:tr h="658302">
                <a:tc>
                  <a:txBody>
                    <a:bodyPr/>
                    <a:lstStyle/>
                    <a:p>
                      <a:pPr marL="216000" indent="-216000" algn="l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協辦促參業務</a:t>
                      </a:r>
                      <a:endParaRPr lang="zh-TW" altLang="en-US" sz="2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just" hangingPunct="0">
                        <a:lnSpc>
                          <a:spcPts val="2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襄助財政部辦理本案；協辦促參專案會議及促參工作小組會議相關庶務。</a:t>
                      </a:r>
                      <a:endParaRPr lang="en-US" altLang="zh-TW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9500540"/>
                  </a:ext>
                </a:extLst>
              </a:tr>
              <a:tr h="507542">
                <a:tc>
                  <a:txBody>
                    <a:bodyPr/>
                    <a:lstStyle/>
                    <a:p>
                      <a:pPr marL="216000" indent="-216000" algn="l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b="1" u="none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4.</a:t>
                      </a:r>
                      <a:r>
                        <a:rPr lang="zh-TW" altLang="en-US" sz="2000" b="1" u="none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單一服務窗口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259" rtl="0" eaLnBrk="1" fontAlgn="auto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受理政府及民間之</a:t>
                      </a:r>
                      <a:r>
                        <a:rPr lang="zh-TW" altLang="en-US" sz="1600" b="0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提</a:t>
                      </a:r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案</a:t>
                      </a:r>
                      <a:r>
                        <a:rPr lang="zh-TW" altLang="en-US" sz="1600" b="0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及提供諮詢或輔導</a:t>
                      </a:r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  <a:endParaRPr lang="en-US" altLang="zh-TW" sz="16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4561372"/>
                  </a:ext>
                </a:extLst>
              </a:tr>
              <a:tr h="660235">
                <a:tc>
                  <a:txBody>
                    <a:bodyPr/>
                    <a:lstStyle/>
                    <a:p>
                      <a:pPr marL="216000" indent="-216000" algn="l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5.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案件推動及管考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259" rtl="0" eaLnBrk="1" fontAlgn="auto" latinLnBrk="0" hangingPunct="0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管考追蹤促參推進專案會議決議案件之辦理情形。</a:t>
                      </a:r>
                      <a:endParaRPr lang="en-US" altLang="zh-TW" sz="16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6107056"/>
                  </a:ext>
                </a:extLst>
              </a:tr>
            </a:tbl>
          </a:graphicData>
        </a:graphic>
      </p:graphicFrame>
      <p:sp>
        <p:nvSpPr>
          <p:cNvPr id="4" name="文字方塊 3">
            <a:extLst>
              <a:ext uri="{FF2B5EF4-FFF2-40B4-BE49-F238E27FC236}">
                <a16:creationId xmlns:a16="http://schemas.microsoft.com/office/drawing/2014/main" id="{24657C86-C408-4961-B7AB-7E16450D4947}"/>
              </a:ext>
            </a:extLst>
          </p:cNvPr>
          <p:cNvSpPr txBox="1"/>
          <p:nvPr/>
        </p:nvSpPr>
        <p:spPr>
          <a:xfrm>
            <a:off x="214739" y="6195191"/>
            <a:ext cx="81264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註：</a:t>
            </a:r>
            <a:r>
              <a:rPr kumimoji="0" lang="en-US" altLang="zh-TW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*</a:t>
            </a:r>
            <a:r>
              <a:rPr kumimoji="0" lang="zh-TW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國際企業或組織透過設立卓越中心，專注於專業領域，以轉變核心業務流程及改善客戶體驗。</a:t>
            </a:r>
            <a:endParaRPr kumimoji="0" lang="en-US" altLang="zh-TW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     **</a:t>
            </a:r>
            <a:r>
              <a:rPr kumimoji="0" lang="zh-TW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受理案件之填列表單將設計為精簡、統一格式，內容不涉及機敏性。</a:t>
            </a:r>
            <a:endParaRPr kumimoji="0" lang="en-US" altLang="zh-TW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Rectangle 43">
            <a:extLst>
              <a:ext uri="{FF2B5EF4-FFF2-40B4-BE49-F238E27FC236}">
                <a16:creationId xmlns:a16="http://schemas.microsoft.com/office/drawing/2014/main" id="{46115AC5-F1B1-431A-996B-97E336910001}"/>
              </a:ext>
            </a:extLst>
          </p:cNvPr>
          <p:cNvSpPr/>
          <p:nvPr/>
        </p:nvSpPr>
        <p:spPr>
          <a:xfrm>
            <a:off x="11560590" y="6453336"/>
            <a:ext cx="579805" cy="33381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108000" rIns="108000" anchor="ctr"/>
          <a:lstStyle/>
          <a:p>
            <a:pPr marL="0" marR="0" lvl="0" indent="0" algn="ctr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34AD6A-AF67-46D2-9154-563BFADBFDF4}" type="slidenum">
              <a:rPr kumimoji="0" lang="en-US" altLang="zh-TW" sz="20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Arial Unicode MS" pitchFamily="34" charset="-120"/>
                <a:cs typeface="Arial" panose="020B0604020202020204" pitchFamily="34" charset="0"/>
              </a:rPr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zh-TW" sz="20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anose="020B0604020202020204" pitchFamily="34" charset="0"/>
              <a:ea typeface="Arial Unicode MS" pitchFamily="34" charset="-120"/>
              <a:cs typeface="Arial" panose="020B0604020202020204" pitchFamily="34" charset="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1C692CF5-7445-4100-9E5E-5467968D72D1}"/>
              </a:ext>
            </a:extLst>
          </p:cNvPr>
          <p:cNvGrpSpPr/>
          <p:nvPr/>
        </p:nvGrpSpPr>
        <p:grpSpPr>
          <a:xfrm>
            <a:off x="335360" y="836712"/>
            <a:ext cx="4716682" cy="576064"/>
            <a:chOff x="460918" y="1090728"/>
            <a:chExt cx="4716682" cy="576064"/>
          </a:xfrm>
        </p:grpSpPr>
        <p:sp>
          <p:nvSpPr>
            <p:cNvPr id="10" name="標題 1">
              <a:extLst>
                <a:ext uri="{FF2B5EF4-FFF2-40B4-BE49-F238E27FC236}">
                  <a16:creationId xmlns:a16="http://schemas.microsoft.com/office/drawing/2014/main" id="{5237F817-DF00-4FBF-860F-9D7A4A0F62AD}"/>
                </a:ext>
              </a:extLst>
            </p:cNvPr>
            <p:cNvSpPr txBox="1">
              <a:spLocks/>
            </p:cNvSpPr>
            <p:nvPr/>
          </p:nvSpPr>
          <p:spPr>
            <a:xfrm>
              <a:off x="858347" y="1090728"/>
              <a:ext cx="4319253" cy="57606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l" defTabSz="914259" rtl="0" eaLnBrk="1" latinLnBrk="0" hangingPunct="1">
                <a:spcBef>
                  <a:spcPct val="0"/>
                </a:spcBef>
                <a:buNone/>
                <a:defRPr sz="3800" b="1" kern="120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+mj-cs"/>
                </a:defRPr>
              </a:lvl1pPr>
            </a:lstStyle>
            <a:p>
              <a:pPr marL="0" marR="0" lvl="0" indent="0" algn="l" defTabSz="914259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YaHei" panose="020B0503020204020204" pitchFamily="34" charset="-122"/>
                  <a:ea typeface="Microsoft YaHei" panose="020B0503020204020204" pitchFamily="34" charset="-122"/>
                  <a:cs typeface="+mj-cs"/>
                </a:rPr>
                <a:t>新設促參推進專案辦公室</a:t>
              </a:r>
            </a:p>
          </p:txBody>
        </p:sp>
        <p:grpSp>
          <p:nvGrpSpPr>
            <p:cNvPr id="11" name="群組 10">
              <a:extLst>
                <a:ext uri="{FF2B5EF4-FFF2-40B4-BE49-F238E27FC236}">
                  <a16:creationId xmlns:a16="http://schemas.microsoft.com/office/drawing/2014/main" id="{BA0FC130-E0CA-49C1-A340-D4638D7415A0}"/>
                </a:ext>
              </a:extLst>
            </p:cNvPr>
            <p:cNvGrpSpPr/>
            <p:nvPr/>
          </p:nvGrpSpPr>
          <p:grpSpPr>
            <a:xfrm>
              <a:off x="460918" y="1162736"/>
              <a:ext cx="382501" cy="309302"/>
              <a:chOff x="1152009" y="2151961"/>
              <a:chExt cx="514840" cy="416316"/>
            </a:xfrm>
          </p:grpSpPr>
          <p:sp>
            <p:nvSpPr>
              <p:cNvPr id="12" name="＞形箭號 22">
                <a:extLst>
                  <a:ext uri="{FF2B5EF4-FFF2-40B4-BE49-F238E27FC236}">
                    <a16:creationId xmlns:a16="http://schemas.microsoft.com/office/drawing/2014/main" id="{A61883A3-B7A1-4017-9B58-8C42DADF3552}"/>
                  </a:ext>
                </a:extLst>
              </p:cNvPr>
              <p:cNvSpPr/>
              <p:nvPr/>
            </p:nvSpPr>
            <p:spPr>
              <a:xfrm>
                <a:off x="1384916" y="2151961"/>
                <a:ext cx="281933" cy="416316"/>
              </a:xfrm>
              <a:prstGeom prst="chevron">
                <a:avLst>
                  <a:gd name="adj" fmla="val 51773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13" name="＞形箭號 23">
                <a:extLst>
                  <a:ext uri="{FF2B5EF4-FFF2-40B4-BE49-F238E27FC236}">
                    <a16:creationId xmlns:a16="http://schemas.microsoft.com/office/drawing/2014/main" id="{2B01884A-4334-4895-AA0D-02B17C1E412E}"/>
                  </a:ext>
                </a:extLst>
              </p:cNvPr>
              <p:cNvSpPr/>
              <p:nvPr/>
            </p:nvSpPr>
            <p:spPr>
              <a:xfrm>
                <a:off x="1152009" y="2151961"/>
                <a:ext cx="281933" cy="416316"/>
              </a:xfrm>
              <a:prstGeom prst="chevron">
                <a:avLst>
                  <a:gd name="adj" fmla="val 51773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新細明體" panose="02020500000000000000" pitchFamily="18" charset="-120"/>
                  <a:cs typeface="+mn-cs"/>
                </a:endParaRPr>
              </a:p>
            </p:txBody>
          </p:sp>
        </p:grpSp>
      </p:grp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366EB2A6-6E30-4D70-9E44-D27CCDE307B4}"/>
              </a:ext>
            </a:extLst>
          </p:cNvPr>
          <p:cNvCxnSpPr>
            <a:cxnSpLocks/>
          </p:cNvCxnSpPr>
          <p:nvPr/>
        </p:nvCxnSpPr>
        <p:spPr>
          <a:xfrm>
            <a:off x="6736382" y="3424163"/>
            <a:ext cx="0" cy="2309093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09A652AA-B50B-41BE-AE49-FB860753F705}"/>
              </a:ext>
            </a:extLst>
          </p:cNvPr>
          <p:cNvSpPr txBox="1"/>
          <p:nvPr/>
        </p:nvSpPr>
        <p:spPr>
          <a:xfrm>
            <a:off x="6553495" y="2362853"/>
            <a:ext cx="5352530" cy="581934"/>
          </a:xfrm>
          <a:prstGeom prst="rect">
            <a:avLst/>
          </a:prstGeom>
          <a:solidFill>
            <a:srgbClr val="70AD47"/>
          </a:solidFill>
          <a:ln w="19050">
            <a:noFill/>
            <a:prstDash val="sysDash"/>
          </a:ln>
        </p:spPr>
        <p:txBody>
          <a:bodyPr wrap="square" anchor="ctr">
            <a:noAutofit/>
          </a:bodyPr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資本市場服務團</a:t>
            </a:r>
            <a:endParaRPr lang="en-US" altLang="zh-TW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25DBD729-433A-41FE-867F-F0997E91D9DE}"/>
              </a:ext>
            </a:extLst>
          </p:cNvPr>
          <p:cNvSpPr txBox="1"/>
          <p:nvPr/>
        </p:nvSpPr>
        <p:spPr>
          <a:xfrm>
            <a:off x="6553495" y="2924944"/>
            <a:ext cx="5352530" cy="720817"/>
          </a:xfrm>
          <a:prstGeom prst="rect">
            <a:avLst/>
          </a:prstGeom>
          <a:solidFill>
            <a:srgbClr val="D5E3CF"/>
          </a:solidFill>
          <a:ln w="19050">
            <a:noFill/>
            <a:prstDash val="sysDash"/>
          </a:ln>
        </p:spPr>
        <p:txBody>
          <a:bodyPr wrap="square" anchor="ctr">
            <a:noAutofit/>
          </a:bodyPr>
          <a:lstStyle/>
          <a:p>
            <a:pPr marL="0" marR="0" lvl="0" indent="0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團長：證交所董事長     副團長：櫃買中心董事長</a:t>
            </a:r>
            <a:endParaRPr lang="en-US" altLang="zh-TW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EB13AA10-A825-43A8-9974-C7B0ED09118D}"/>
              </a:ext>
            </a:extLst>
          </p:cNvPr>
          <p:cNvSpPr txBox="1">
            <a:spLocks/>
          </p:cNvSpPr>
          <p:nvPr/>
        </p:nvSpPr>
        <p:spPr>
          <a:xfrm>
            <a:off x="9674267" y="3790369"/>
            <a:ext cx="2231758" cy="230909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vert="horz" wrap="square" rtlCol="0" anchor="ctr">
            <a:noAutofit/>
          </a:bodyPr>
          <a:lstStyle/>
          <a:p>
            <a:pPr marL="285750" marR="0" lvl="0" indent="-285750" algn="just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en-US" altLang="zh-TW" sz="1700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just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zh-TW" altLang="en-US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輔導政府發行永續發展債券籌措資金及協助公共建設證券化。</a:t>
            </a:r>
            <a:endParaRPr lang="en-US" altLang="zh-TW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just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zh-TW" altLang="en-US" b="1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配合產業發展策略，推動具創新及發展潛力之優質企業上市櫃。</a:t>
            </a:r>
            <a:endParaRPr lang="en-US" altLang="zh-TW" b="1" dirty="0">
              <a:solidFill>
                <a:schemeClr val="bg2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just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en-US" altLang="zh-TW" sz="1700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595EBB97-763C-4FD6-B7F4-D70F8FA18997}"/>
              </a:ext>
            </a:extLst>
          </p:cNvPr>
          <p:cNvSpPr/>
          <p:nvPr/>
        </p:nvSpPr>
        <p:spPr>
          <a:xfrm rot="10800000">
            <a:off x="329478" y="692697"/>
            <a:ext cx="9865096" cy="80509"/>
          </a:xfrm>
          <a:custGeom>
            <a:avLst/>
            <a:gdLst/>
            <a:ahLst/>
            <a:cxnLst/>
            <a:rect l="l" t="t" r="r" b="b"/>
            <a:pathLst>
              <a:path w="17969914" h="9479129">
                <a:moveTo>
                  <a:pt x="0" y="0"/>
                </a:moveTo>
                <a:lnTo>
                  <a:pt x="17969914" y="0"/>
                </a:lnTo>
                <a:lnTo>
                  <a:pt x="17969914" y="9479130"/>
                </a:lnTo>
                <a:lnTo>
                  <a:pt x="0" y="94791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t="-329172"/>
            </a:stretch>
          </a:blipFill>
        </p:spPr>
        <p:txBody>
          <a:bodyPr/>
          <a:lstStyle/>
          <a:p>
            <a:endParaRPr lang="zh-TW" altLang="en-US" dirty="0"/>
          </a:p>
        </p:txBody>
      </p:sp>
      <p:grpSp>
        <p:nvGrpSpPr>
          <p:cNvPr id="33" name="群組 32">
            <a:extLst>
              <a:ext uri="{FF2B5EF4-FFF2-40B4-BE49-F238E27FC236}">
                <a16:creationId xmlns:a16="http://schemas.microsoft.com/office/drawing/2014/main" id="{E9A58E05-021C-410E-80BE-C4654A4AD171}"/>
              </a:ext>
            </a:extLst>
          </p:cNvPr>
          <p:cNvGrpSpPr/>
          <p:nvPr/>
        </p:nvGrpSpPr>
        <p:grpSpPr>
          <a:xfrm>
            <a:off x="6553495" y="864096"/>
            <a:ext cx="4985137" cy="576064"/>
            <a:chOff x="460918" y="1090728"/>
            <a:chExt cx="4716682" cy="576064"/>
          </a:xfrm>
        </p:grpSpPr>
        <p:sp>
          <p:nvSpPr>
            <p:cNvPr id="34" name="標題 1">
              <a:extLst>
                <a:ext uri="{FF2B5EF4-FFF2-40B4-BE49-F238E27FC236}">
                  <a16:creationId xmlns:a16="http://schemas.microsoft.com/office/drawing/2014/main" id="{5BDE5866-3492-4E39-B567-D89E506C5F23}"/>
                </a:ext>
              </a:extLst>
            </p:cNvPr>
            <p:cNvSpPr txBox="1">
              <a:spLocks/>
            </p:cNvSpPr>
            <p:nvPr/>
          </p:nvSpPr>
          <p:spPr>
            <a:xfrm>
              <a:off x="858347" y="1090728"/>
              <a:ext cx="4319253" cy="57606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l" defTabSz="914259" rtl="0" eaLnBrk="1" latinLnBrk="0" hangingPunct="1">
                <a:spcBef>
                  <a:spcPct val="0"/>
                </a:spcBef>
                <a:buNone/>
                <a:defRPr sz="3800" b="1" kern="120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+mj-cs"/>
                </a:defRPr>
              </a:lvl1pPr>
            </a:lstStyle>
            <a:p>
              <a:pPr marL="0" marR="0" lvl="0" indent="0" algn="l" defTabSz="914259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icrosoft YaHei" panose="020B0503020204020204" pitchFamily="34" charset="-122"/>
                  <a:ea typeface="Microsoft YaHei" panose="020B0503020204020204" pitchFamily="34" charset="-122"/>
                  <a:cs typeface="+mj-cs"/>
                </a:rPr>
                <a:t>成立資本市場服務團</a:t>
              </a:r>
            </a:p>
          </p:txBody>
        </p:sp>
        <p:grpSp>
          <p:nvGrpSpPr>
            <p:cNvPr id="35" name="群組 34">
              <a:extLst>
                <a:ext uri="{FF2B5EF4-FFF2-40B4-BE49-F238E27FC236}">
                  <a16:creationId xmlns:a16="http://schemas.microsoft.com/office/drawing/2014/main" id="{3379D9E9-297D-4274-83DB-A6E4267BDD0F}"/>
                </a:ext>
              </a:extLst>
            </p:cNvPr>
            <p:cNvGrpSpPr/>
            <p:nvPr/>
          </p:nvGrpSpPr>
          <p:grpSpPr>
            <a:xfrm>
              <a:off x="460918" y="1162736"/>
              <a:ext cx="382501" cy="309302"/>
              <a:chOff x="1152009" y="2151961"/>
              <a:chExt cx="514840" cy="416316"/>
            </a:xfrm>
          </p:grpSpPr>
          <p:sp>
            <p:nvSpPr>
              <p:cNvPr id="37" name="＞形箭號 22">
                <a:extLst>
                  <a:ext uri="{FF2B5EF4-FFF2-40B4-BE49-F238E27FC236}">
                    <a16:creationId xmlns:a16="http://schemas.microsoft.com/office/drawing/2014/main" id="{F2C79C89-1A26-49CD-9E35-FE78A35EBEA2}"/>
                  </a:ext>
                </a:extLst>
              </p:cNvPr>
              <p:cNvSpPr/>
              <p:nvPr/>
            </p:nvSpPr>
            <p:spPr>
              <a:xfrm>
                <a:off x="1384916" y="2151961"/>
                <a:ext cx="281933" cy="416316"/>
              </a:xfrm>
              <a:prstGeom prst="chevron">
                <a:avLst>
                  <a:gd name="adj" fmla="val 51773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38" name="＞形箭號 23">
                <a:extLst>
                  <a:ext uri="{FF2B5EF4-FFF2-40B4-BE49-F238E27FC236}">
                    <a16:creationId xmlns:a16="http://schemas.microsoft.com/office/drawing/2014/main" id="{0ACFA6B0-0616-437A-A813-3C2DCE71E8FE}"/>
                  </a:ext>
                </a:extLst>
              </p:cNvPr>
              <p:cNvSpPr/>
              <p:nvPr/>
            </p:nvSpPr>
            <p:spPr>
              <a:xfrm>
                <a:off x="1152009" y="2151961"/>
                <a:ext cx="281933" cy="416316"/>
              </a:xfrm>
              <a:prstGeom prst="chevron">
                <a:avLst>
                  <a:gd name="adj" fmla="val 51773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新細明體" panose="02020500000000000000" pitchFamily="18" charset="-120"/>
                  <a:cs typeface="+mn-cs"/>
                </a:endParaRPr>
              </a:p>
            </p:txBody>
          </p:sp>
        </p:grpSp>
      </p:grp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73008EDB-F97D-47A9-A5D8-B16A4447DC50}"/>
              </a:ext>
            </a:extLst>
          </p:cNvPr>
          <p:cNvSpPr txBox="1"/>
          <p:nvPr/>
        </p:nvSpPr>
        <p:spPr>
          <a:xfrm>
            <a:off x="6420915" y="1296298"/>
            <a:ext cx="56517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tabLst/>
              <a:defRPr/>
            </a:pPr>
            <a:r>
              <a:rPr lang="zh-TW" altLang="en-US" sz="2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證交所與櫃買中心邀集律師、會計師、投信投顧公會、業者及承銷商等分別組成專案小組。</a:t>
            </a:r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0B4947A1-5F4E-465F-83C4-5EF32CAE7A3A}"/>
              </a:ext>
            </a:extLst>
          </p:cNvPr>
          <p:cNvSpPr txBox="1"/>
          <p:nvPr/>
        </p:nvSpPr>
        <p:spPr>
          <a:xfrm>
            <a:off x="6960096" y="3774242"/>
            <a:ext cx="2566842" cy="720817"/>
          </a:xfrm>
          <a:prstGeom prst="rect">
            <a:avLst/>
          </a:prstGeom>
          <a:solidFill>
            <a:srgbClr val="EBF1E9"/>
          </a:solidFill>
          <a:ln w="19050">
            <a:noFill/>
            <a:prstDash val="sysDash"/>
          </a:ln>
        </p:spPr>
        <p:txBody>
          <a:bodyPr wrap="square" anchor="ctr">
            <a:noAutofit/>
          </a:bodyPr>
          <a:lstStyle/>
          <a:p>
            <a:pPr marL="0" marR="0" lvl="0" indent="0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共同推動發行公司進入資本市場小組</a:t>
            </a:r>
            <a:endParaRPr lang="en-US" altLang="zh-TW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1ADEFBBC-6E4F-485C-B0FC-B6C3782F38F5}"/>
              </a:ext>
            </a:extLst>
          </p:cNvPr>
          <p:cNvSpPr txBox="1"/>
          <p:nvPr/>
        </p:nvSpPr>
        <p:spPr>
          <a:xfrm>
            <a:off x="6960097" y="4580391"/>
            <a:ext cx="2566841" cy="720817"/>
          </a:xfrm>
          <a:prstGeom prst="rect">
            <a:avLst/>
          </a:prstGeom>
          <a:solidFill>
            <a:srgbClr val="EBF1E9"/>
          </a:solidFill>
          <a:ln w="19050">
            <a:noFill/>
            <a:prstDash val="sysDash"/>
          </a:ln>
        </p:spPr>
        <p:txBody>
          <a:bodyPr wrap="square" anchor="ctr">
            <a:noAutofit/>
          </a:bodyPr>
          <a:lstStyle/>
          <a:p>
            <a:pPr marL="0" marR="0" lvl="0" indent="0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推動永續發展債券小組</a:t>
            </a:r>
            <a:endParaRPr lang="en-US" altLang="zh-TW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68D44CF5-4B24-46B3-BB93-3607C8CF46E0}"/>
              </a:ext>
            </a:extLst>
          </p:cNvPr>
          <p:cNvSpPr txBox="1"/>
          <p:nvPr/>
        </p:nvSpPr>
        <p:spPr>
          <a:xfrm>
            <a:off x="6960097" y="5378644"/>
            <a:ext cx="2566839" cy="720817"/>
          </a:xfrm>
          <a:prstGeom prst="rect">
            <a:avLst/>
          </a:prstGeom>
          <a:solidFill>
            <a:srgbClr val="EBF1E9"/>
          </a:solidFill>
          <a:ln w="19050">
            <a:noFill/>
            <a:prstDash val="sysDash"/>
          </a:ln>
        </p:spPr>
        <p:txBody>
          <a:bodyPr wrap="square" anchor="ctr">
            <a:noAutofit/>
          </a:bodyPr>
          <a:lstStyle/>
          <a:p>
            <a:pPr marL="0" marR="0" lvl="0" indent="0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引導大眾資金投入國內公共建設推動小組</a:t>
            </a:r>
            <a:endParaRPr lang="en-US" altLang="zh-TW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" name="內容版面配置區 2">
            <a:extLst>
              <a:ext uri="{FF2B5EF4-FFF2-40B4-BE49-F238E27FC236}">
                <a16:creationId xmlns:a16="http://schemas.microsoft.com/office/drawing/2014/main" id="{320F8982-6994-4419-83ED-F294E3E0D157}"/>
              </a:ext>
            </a:extLst>
          </p:cNvPr>
          <p:cNvSpPr txBox="1">
            <a:spLocks/>
          </p:cNvSpPr>
          <p:nvPr/>
        </p:nvSpPr>
        <p:spPr>
          <a:xfrm>
            <a:off x="214738" y="0"/>
            <a:ext cx="10177517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259" rtl="0" eaLnBrk="1" fontAlgn="auto" latinLnBrk="0" hangingPunct="1">
              <a:lnSpc>
                <a:spcPct val="14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zh-TW" altLang="en-US" sz="32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專業輔導團隊</a:t>
            </a:r>
            <a:endParaRPr kumimoji="0" lang="zh-TW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0250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698906"/>
              </p:ext>
            </p:extLst>
          </p:nvPr>
        </p:nvGraphicFramePr>
        <p:xfrm>
          <a:off x="329478" y="1268760"/>
          <a:ext cx="11095114" cy="542696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49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2479">
                  <a:extLst>
                    <a:ext uri="{9D8B030D-6E8A-4147-A177-3AD203B41FA5}">
                      <a16:colId xmlns:a16="http://schemas.microsoft.com/office/drawing/2014/main" val="911045126"/>
                    </a:ext>
                  </a:extLst>
                </a:gridCol>
                <a:gridCol w="3679500">
                  <a:extLst>
                    <a:ext uri="{9D8B030D-6E8A-4147-A177-3AD203B41FA5}">
                      <a16:colId xmlns:a16="http://schemas.microsoft.com/office/drawing/2014/main" val="3935075304"/>
                    </a:ext>
                  </a:extLst>
                </a:gridCol>
                <a:gridCol w="1693220">
                  <a:extLst>
                    <a:ext uri="{9D8B030D-6E8A-4147-A177-3AD203B41FA5}">
                      <a16:colId xmlns:a16="http://schemas.microsoft.com/office/drawing/2014/main" val="1672532551"/>
                    </a:ext>
                  </a:extLst>
                </a:gridCol>
              </a:tblGrid>
              <a:tr h="42026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策略主軸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政策措施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辦理情形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相關部會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668">
                <a:tc rowSpan="3">
                  <a:txBody>
                    <a:bodyPr/>
                    <a:lstStyle/>
                    <a:p>
                      <a:pPr marL="234000" marR="0" lvl="0" indent="-234000" algn="just" defTabSz="914259" rtl="0" eaLnBrk="1" fontAlgn="auto" latinLnBrk="0" hangingPunct="1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創新促參推進機制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6538" marR="0" lvl="0" indent="-236538" algn="just" defTabSz="914259" rtl="0" eaLnBrk="1" fontAlgn="auto" latinLnBrk="0" hangingPunct="1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促參提案機制創新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259" rtl="0" eaLnBrk="1" fontAlgn="auto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TW" sz="1600" b="1" kern="120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113.12.9</a:t>
                      </a:r>
                      <a:r>
                        <a:rPr lang="zh-TW" altLang="en-US" sz="1600" b="1" kern="120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召開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次專案會議，正式啟動創新促參機制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財政部、金管會、國發會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6510332"/>
                  </a:ext>
                </a:extLst>
              </a:tr>
              <a:tr h="17818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259" rtl="0" eaLnBrk="1" fontAlgn="auto" latinLnBrk="0" hangingPunct="1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運作院級促參推進機制</a:t>
                      </a:r>
                      <a:endParaRPr lang="en-US" altLang="zh-TW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113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r>
                        <a:rPr lang="zh-TW" altLang="en-US" sz="14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月底前完成</a:t>
                      </a:r>
                      <a:endParaRPr lang="zh-TW" altLang="en-US" sz="1400" b="1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just"/>
                      <a:endParaRPr lang="zh-TW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069511"/>
                  </a:ext>
                </a:extLst>
              </a:tr>
              <a:tr h="3686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259" rtl="0" eaLnBrk="1" fontAlgn="auto" latinLnBrk="0" hangingPunct="1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新設促參推進專案辦公室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259" rtl="0" eaLnBrk="1" fontAlgn="auto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刻正辧理委外計畫招標作業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財政部</a:t>
                      </a:r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716734"/>
                  </a:ext>
                </a:extLst>
              </a:tr>
              <a:tr h="683869">
                <a:tc rowSpan="3">
                  <a:txBody>
                    <a:bodyPr/>
                    <a:lstStyle/>
                    <a:p>
                      <a:pPr marL="234000" marR="0" lvl="0" indent="-234000" algn="just" defTabSz="914259" rtl="0" eaLnBrk="1" fontAlgn="auto" latinLnBrk="0" hangingPunct="1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altLang="en-US" sz="20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優化投入公共建設之投融資條件</a:t>
                      </a:r>
                      <a:endParaRPr lang="en-US" altLang="zh-TW" sz="2000" b="1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9600" marR="0" lvl="0" indent="-219600" algn="just" defTabSz="914400" rtl="0" eaLnBrk="1" fontAlgn="auto" latinLnBrk="0" hangingPunct="1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調降保險資金投資公建型</a:t>
                      </a:r>
                      <a:r>
                        <a:rPr lang="en-US" altLang="zh-TW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PE</a:t>
                      </a: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VC</a:t>
                      </a: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之</a:t>
                      </a:r>
                      <a:r>
                        <a:rPr lang="en-US" altLang="zh-TW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RBC</a:t>
                      </a: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風險係數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259" rtl="0" eaLnBrk="1" fontAlgn="auto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113.9.12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及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12.10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分別發布新聞稿，公告調降公建型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PE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VC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之風險係數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2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金管會</a:t>
                      </a:r>
                      <a:endParaRPr kumimoji="0" lang="zh-TW" altLang="en-US" sz="16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386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0663" indent="-220663" algn="just">
                        <a:lnSpc>
                          <a:spcPts val="27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TW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各策略性產業之主管機關函釋具有公共建設屬性之產業類別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259" rtl="0" eaLnBrk="1" fontAlgn="auto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待本方案院核定後，函請各目的事業主管機關辦理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2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各目的事業主管機關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078256"/>
                  </a:ext>
                </a:extLst>
              </a:tr>
              <a:tr h="58837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9600" marR="0" lvl="0" indent="-219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國家融資保證機制保證成數提高至最高</a:t>
                      </a:r>
                      <a:r>
                        <a:rPr lang="en-US" altLang="zh-TW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259" rtl="0" eaLnBrk="1" fontAlgn="auto" latinLnBrk="0" hangingPunct="0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113.10.7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行政院已核定提高保證成數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2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國發會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588465"/>
                  </a:ext>
                </a:extLst>
              </a:tr>
              <a:tr h="644517">
                <a:tc rowSpan="3">
                  <a:txBody>
                    <a:bodyPr/>
                    <a:lstStyle/>
                    <a:p>
                      <a:pPr marL="234000" indent="-234000" algn="just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增加公共建設相關金融商品</a:t>
                      </a:r>
                      <a:endParaRPr lang="en-US" altLang="zh-TW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1.</a:t>
                      </a: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鼓勵</a:t>
                      </a:r>
                      <a:r>
                        <a:rPr lang="en-US" altLang="zh-TW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REIT</a:t>
                      </a: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基金投資公共建設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259" rtl="0" eaLnBrk="1" fontAlgn="auto" latinLnBrk="0" hangingPunct="0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推動基金架構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REIT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，立法院刻審議修法草案，將儘速完成立法作業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2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6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金管會</a:t>
                      </a:r>
                      <a:endParaRPr kumimoji="0" lang="zh-TW" altLang="en-US" sz="16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2207664"/>
                  </a:ext>
                </a:extLst>
              </a:tr>
              <a:tr h="5323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2.</a:t>
                      </a: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擴大政府永續發展債券發行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金管會、財政部、櫃買中心已建立三方聯繫機制，推廣及輔導地方政府發行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2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6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金管會、財政部</a:t>
                      </a:r>
                      <a:endParaRPr kumimoji="0" lang="zh-TW" altLang="en-US" sz="16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56116"/>
                  </a:ext>
                </a:extLst>
              </a:tr>
              <a:tr h="16191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3.</a:t>
                      </a: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推動公共建設證券化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已成立資本市場服務團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2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金管會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278346"/>
                  </a:ext>
                </a:extLst>
              </a:tr>
            </a:tbl>
          </a:graphicData>
        </a:graphic>
      </p:graphicFrame>
      <p:sp>
        <p:nvSpPr>
          <p:cNvPr id="8" name="標題 1">
            <a:extLst>
              <a:ext uri="{FF2B5EF4-FFF2-40B4-BE49-F238E27FC236}">
                <a16:creationId xmlns:a16="http://schemas.microsoft.com/office/drawing/2014/main" id="{D7E93810-0BDE-4369-BA85-EB3A50CE10CD}"/>
              </a:ext>
            </a:extLst>
          </p:cNvPr>
          <p:cNvSpPr txBox="1">
            <a:spLocks/>
          </p:cNvSpPr>
          <p:nvPr/>
        </p:nvSpPr>
        <p:spPr>
          <a:xfrm>
            <a:off x="875603" y="763468"/>
            <a:ext cx="10461362" cy="5760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259" rtl="0" eaLnBrk="1" latinLnBrk="0" hangingPunct="1"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本方案已於</a:t>
            </a:r>
            <a:r>
              <a:rPr kumimoji="0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10</a:t>
            </a: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月</a:t>
            </a:r>
            <a:r>
              <a:rPr kumimoji="0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7</a:t>
            </a: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日報院、</a:t>
            </a:r>
            <a:r>
              <a:rPr kumimoji="0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12</a:t>
            </a: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月</a:t>
            </a:r>
            <a:r>
              <a:rPr kumimoji="0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9</a:t>
            </a: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日召開第</a:t>
            </a:r>
            <a:r>
              <a:rPr kumimoji="0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1</a:t>
            </a: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次專案會議</a:t>
            </a:r>
            <a:endParaRPr kumimoji="0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  <p:grpSp>
        <p:nvGrpSpPr>
          <p:cNvPr id="18" name="群組 17">
            <a:extLst>
              <a:ext uri="{FF2B5EF4-FFF2-40B4-BE49-F238E27FC236}">
                <a16:creationId xmlns:a16="http://schemas.microsoft.com/office/drawing/2014/main" id="{9DBFB8B5-BE4F-43CC-98FF-4EECCE4AC953}"/>
              </a:ext>
            </a:extLst>
          </p:cNvPr>
          <p:cNvGrpSpPr/>
          <p:nvPr/>
        </p:nvGrpSpPr>
        <p:grpSpPr>
          <a:xfrm>
            <a:off x="485090" y="870541"/>
            <a:ext cx="382501" cy="309302"/>
            <a:chOff x="1152009" y="2151961"/>
            <a:chExt cx="514840" cy="416316"/>
          </a:xfrm>
        </p:grpSpPr>
        <p:sp>
          <p:nvSpPr>
            <p:cNvPr id="19" name="＞形箭號 22">
              <a:extLst>
                <a:ext uri="{FF2B5EF4-FFF2-40B4-BE49-F238E27FC236}">
                  <a16:creationId xmlns:a16="http://schemas.microsoft.com/office/drawing/2014/main" id="{2C8E6171-4F72-465B-9C8C-7A694409EF2B}"/>
                </a:ext>
              </a:extLst>
            </p:cNvPr>
            <p:cNvSpPr/>
            <p:nvPr/>
          </p:nvSpPr>
          <p:spPr>
            <a:xfrm>
              <a:off x="1384916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0" name="＞形箭號 23">
              <a:extLst>
                <a:ext uri="{FF2B5EF4-FFF2-40B4-BE49-F238E27FC236}">
                  <a16:creationId xmlns:a16="http://schemas.microsoft.com/office/drawing/2014/main" id="{A0984DF8-07E3-4D38-9809-3F27779B9D77}"/>
                </a:ext>
              </a:extLst>
            </p:cNvPr>
            <p:cNvSpPr/>
            <p:nvPr/>
          </p:nvSpPr>
          <p:spPr>
            <a:xfrm>
              <a:off x="1152009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</p:grpSp>
      <p:sp>
        <p:nvSpPr>
          <p:cNvPr id="16" name="Rectangle 43">
            <a:extLst>
              <a:ext uri="{FF2B5EF4-FFF2-40B4-BE49-F238E27FC236}">
                <a16:creationId xmlns:a16="http://schemas.microsoft.com/office/drawing/2014/main" id="{713F74AF-F8D6-48C9-8ED0-0FECC0BD9400}"/>
              </a:ext>
            </a:extLst>
          </p:cNvPr>
          <p:cNvSpPr/>
          <p:nvPr/>
        </p:nvSpPr>
        <p:spPr>
          <a:xfrm>
            <a:off x="11560590" y="6453336"/>
            <a:ext cx="579805" cy="33381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108000" rIns="108000" anchor="ctr"/>
          <a:lstStyle/>
          <a:p>
            <a:pPr algn="ctr" defTabSz="1371600">
              <a:defRPr/>
            </a:pPr>
            <a:fld id="{9C34AD6A-AF67-46D2-9154-563BFADBFDF4}" type="slidenum">
              <a:rPr lang="en-US" altLang="zh-TW" sz="2000" kern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 Unicode MS" pitchFamily="34" charset="-120"/>
                <a:cs typeface="Arial" panose="020B0604020202020204" pitchFamily="34" charset="0"/>
              </a:rPr>
              <a:pPr algn="ctr" defTabSz="1371600">
                <a:defRPr/>
              </a:pPr>
              <a:t>15</a:t>
            </a:fld>
            <a:endParaRPr lang="en-US" altLang="zh-TW" sz="20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Arial Unicode MS" pitchFamily="34" charset="-120"/>
              <a:cs typeface="Arial" panose="020B0604020202020204" pitchFamily="34" charset="0"/>
            </a:endParaRPr>
          </a:p>
        </p:txBody>
      </p:sp>
      <p:sp>
        <p:nvSpPr>
          <p:cNvPr id="17" name="內容版面配置區 2">
            <a:extLst>
              <a:ext uri="{FF2B5EF4-FFF2-40B4-BE49-F238E27FC236}">
                <a16:creationId xmlns:a16="http://schemas.microsoft.com/office/drawing/2014/main" id="{6FD4F189-F131-4D67-B36C-1C05D0FF4CE0}"/>
              </a:ext>
            </a:extLst>
          </p:cNvPr>
          <p:cNvSpPr txBox="1">
            <a:spLocks/>
          </p:cNvSpPr>
          <p:nvPr/>
        </p:nvSpPr>
        <p:spPr>
          <a:xfrm>
            <a:off x="214738" y="0"/>
            <a:ext cx="11201545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辦理情形</a:t>
            </a:r>
          </a:p>
        </p:txBody>
      </p:sp>
      <p:sp>
        <p:nvSpPr>
          <p:cNvPr id="26" name="Freeform 5">
            <a:extLst>
              <a:ext uri="{FF2B5EF4-FFF2-40B4-BE49-F238E27FC236}">
                <a16:creationId xmlns:a16="http://schemas.microsoft.com/office/drawing/2014/main" id="{23B9CB53-2953-44A1-B214-5306E4C404C3}"/>
              </a:ext>
            </a:extLst>
          </p:cNvPr>
          <p:cNvSpPr/>
          <p:nvPr/>
        </p:nvSpPr>
        <p:spPr>
          <a:xfrm rot="10800000">
            <a:off x="329478" y="694487"/>
            <a:ext cx="9865096" cy="80509"/>
          </a:xfrm>
          <a:custGeom>
            <a:avLst/>
            <a:gdLst/>
            <a:ahLst/>
            <a:cxnLst/>
            <a:rect l="l" t="t" r="r" b="b"/>
            <a:pathLst>
              <a:path w="17969914" h="9479129">
                <a:moveTo>
                  <a:pt x="0" y="0"/>
                </a:moveTo>
                <a:lnTo>
                  <a:pt x="17969914" y="0"/>
                </a:lnTo>
                <a:lnTo>
                  <a:pt x="17969914" y="9479130"/>
                </a:lnTo>
                <a:lnTo>
                  <a:pt x="0" y="94791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329172"/>
            </a:stretch>
          </a:blipFill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33270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內容版面配置區 2">
            <a:extLst>
              <a:ext uri="{FF2B5EF4-FFF2-40B4-BE49-F238E27FC236}">
                <a16:creationId xmlns:a16="http://schemas.microsoft.com/office/drawing/2014/main" id="{EA4BD69C-F889-4B1A-BE86-9847373AF167}"/>
              </a:ext>
            </a:extLst>
          </p:cNvPr>
          <p:cNvSpPr txBox="1">
            <a:spLocks/>
          </p:cNvSpPr>
          <p:nvPr/>
        </p:nvSpPr>
        <p:spPr>
          <a:xfrm>
            <a:off x="173267" y="-27384"/>
            <a:ext cx="10177517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sz="35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預期效益</a:t>
            </a:r>
            <a:endParaRPr lang="en-US" altLang="zh-TW" sz="3500" b="1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  <p:sp>
        <p:nvSpPr>
          <p:cNvPr id="16" name="Rectangle 43">
            <a:extLst>
              <a:ext uri="{FF2B5EF4-FFF2-40B4-BE49-F238E27FC236}">
                <a16:creationId xmlns:a16="http://schemas.microsoft.com/office/drawing/2014/main" id="{F0AD54EE-74F7-4981-B6AC-9A348C6147C8}"/>
              </a:ext>
            </a:extLst>
          </p:cNvPr>
          <p:cNvSpPr/>
          <p:nvPr/>
        </p:nvSpPr>
        <p:spPr>
          <a:xfrm>
            <a:off x="11560590" y="6453336"/>
            <a:ext cx="579805" cy="33381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108000" rIns="108000" anchor="ctr"/>
          <a:lstStyle/>
          <a:p>
            <a:pPr algn="ctr" defTabSz="1371600">
              <a:defRPr/>
            </a:pPr>
            <a:fld id="{9C34AD6A-AF67-46D2-9154-563BFADBFDF4}" type="slidenum">
              <a:rPr lang="en-US" altLang="zh-TW" sz="2000" kern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 Unicode MS" pitchFamily="34" charset="-120"/>
                <a:cs typeface="Arial" panose="020B0604020202020204" pitchFamily="34" charset="0"/>
              </a:rPr>
              <a:pPr algn="ctr" defTabSz="1371600">
                <a:defRPr/>
              </a:pPr>
              <a:t>16</a:t>
            </a:fld>
            <a:endParaRPr lang="en-US" altLang="zh-TW" sz="20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Arial Unicode MS" pitchFamily="34" charset="-120"/>
              <a:cs typeface="Arial" panose="020B0604020202020204" pitchFamily="34" charset="0"/>
            </a:endParaRPr>
          </a:p>
        </p:txBody>
      </p:sp>
      <p:sp>
        <p:nvSpPr>
          <p:cNvPr id="17" name="Freeform 5">
            <a:extLst>
              <a:ext uri="{FF2B5EF4-FFF2-40B4-BE49-F238E27FC236}">
                <a16:creationId xmlns:a16="http://schemas.microsoft.com/office/drawing/2014/main" id="{66170FF5-31F1-4ABA-9860-BB43EEC52AA6}"/>
              </a:ext>
            </a:extLst>
          </p:cNvPr>
          <p:cNvSpPr/>
          <p:nvPr/>
        </p:nvSpPr>
        <p:spPr>
          <a:xfrm rot="10800000">
            <a:off x="329478" y="694487"/>
            <a:ext cx="9865096" cy="80509"/>
          </a:xfrm>
          <a:custGeom>
            <a:avLst/>
            <a:gdLst/>
            <a:ahLst/>
            <a:cxnLst/>
            <a:rect l="l" t="t" r="r" b="b"/>
            <a:pathLst>
              <a:path w="17969914" h="9479129">
                <a:moveTo>
                  <a:pt x="0" y="0"/>
                </a:moveTo>
                <a:lnTo>
                  <a:pt x="17969914" y="0"/>
                </a:lnTo>
                <a:lnTo>
                  <a:pt x="17969914" y="9479130"/>
                </a:lnTo>
                <a:lnTo>
                  <a:pt x="0" y="94791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329172"/>
            </a:stretch>
          </a:blipFill>
        </p:spPr>
        <p:txBody>
          <a:bodyPr/>
          <a:lstStyle/>
          <a:p>
            <a:endParaRPr lang="zh-TW" altLang="en-US" dirty="0"/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1BC5AC27-B0A1-47A4-943D-A6C2BAEA81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184040"/>
              </p:ext>
            </p:extLst>
          </p:nvPr>
        </p:nvGraphicFramePr>
        <p:xfrm>
          <a:off x="329478" y="1052736"/>
          <a:ext cx="11023106" cy="4464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7034">
                  <a:extLst>
                    <a:ext uri="{9D8B030D-6E8A-4147-A177-3AD203B41FA5}">
                      <a16:colId xmlns:a16="http://schemas.microsoft.com/office/drawing/2014/main" val="3979183949"/>
                    </a:ext>
                  </a:extLst>
                </a:gridCol>
                <a:gridCol w="7446072">
                  <a:extLst>
                    <a:ext uri="{9D8B030D-6E8A-4147-A177-3AD203B41FA5}">
                      <a16:colId xmlns:a16="http://schemas.microsoft.com/office/drawing/2014/main" val="1815710942"/>
                    </a:ext>
                  </a:extLst>
                </a:gridCol>
              </a:tblGrid>
              <a:tr h="838393">
                <a:tc>
                  <a:txBody>
                    <a:bodyPr/>
                    <a:lstStyle/>
                    <a:p>
                      <a:pPr marL="304800" algn="ctr" hangingPunct="0">
                        <a:lnSpc>
                          <a:spcPct val="100000"/>
                        </a:lnSpc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策略主軸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ctr" hangingPunct="0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114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年至</a:t>
                      </a: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117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年預期效益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730892"/>
                  </a:ext>
                </a:extLst>
              </a:tr>
              <a:tr h="1152006">
                <a:tc>
                  <a:txBody>
                    <a:bodyPr/>
                    <a:lstStyle/>
                    <a:p>
                      <a:pPr marL="446088" indent="-266700" hangingPunct="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創新促參推進機制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全國民參金額</a:t>
                      </a: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6,829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億元。</a:t>
                      </a:r>
                    </a:p>
                    <a:p>
                      <a:pPr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創造就業機會</a:t>
                      </a: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12.6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萬個。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915322"/>
                  </a:ext>
                </a:extLst>
              </a:tr>
              <a:tr h="2474097">
                <a:tc>
                  <a:txBody>
                    <a:bodyPr/>
                    <a:lstStyle/>
                    <a:p>
                      <a:pPr marL="358775" indent="-179388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優化投入公共建設之投融資條件</a:t>
                      </a:r>
                      <a:endParaRPr lang="en-US" altLang="zh-TW" sz="24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358775" indent="-179388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增加</a:t>
                      </a:r>
                      <a:r>
                        <a:rPr lang="zh-TW" alt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公建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相關金融商品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保險資金投資公建型</a:t>
                      </a: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PE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累計</a:t>
                      </a: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億元。</a:t>
                      </a:r>
                    </a:p>
                    <a:p>
                      <a:pPr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推動</a:t>
                      </a: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REIT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基金累計</a:t>
                      </a: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檔。</a:t>
                      </a:r>
                    </a:p>
                    <a:p>
                      <a:pPr marL="133350" indent="-133350" algn="just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鼓勵</a:t>
                      </a: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REIT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基金投資公共建設</a:t>
                      </a:r>
                      <a:r>
                        <a:rPr lang="en-US" sz="2400" kern="100" baseline="300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，規模累計</a:t>
                      </a: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450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億元。</a:t>
                      </a:r>
                    </a:p>
                    <a:p>
                      <a:pPr marL="133350" indent="-133350" algn="just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推動發行永續發展債，規模</a:t>
                      </a: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5,100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億至</a:t>
                      </a: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6,100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億元</a:t>
                      </a:r>
                      <a:r>
                        <a:rPr lang="en-US" sz="2400" kern="100" baseline="300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250648"/>
                  </a:ext>
                </a:extLst>
              </a:tr>
            </a:tbl>
          </a:graphicData>
        </a:graphic>
      </p:graphicFrame>
      <p:sp>
        <p:nvSpPr>
          <p:cNvPr id="8" name="文字方塊 7">
            <a:extLst>
              <a:ext uri="{FF2B5EF4-FFF2-40B4-BE49-F238E27FC236}">
                <a16:creationId xmlns:a16="http://schemas.microsoft.com/office/drawing/2014/main" id="{AB4B0BC0-3D92-4922-9C11-3D563142BE8F}"/>
              </a:ext>
            </a:extLst>
          </p:cNvPr>
          <p:cNvSpPr txBox="1"/>
          <p:nvPr/>
        </p:nvSpPr>
        <p:spPr>
          <a:xfrm>
            <a:off x="401486" y="5589240"/>
            <a:ext cx="1102310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47015" algn="just">
              <a:spcBef>
                <a:spcPts val="250"/>
              </a:spcBef>
              <a:spcAft>
                <a:spcPts val="250"/>
              </a:spcAft>
            </a:pP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</a:t>
            </a:r>
            <a:endParaRPr lang="en-US" altLang="zh-TW" sz="1800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indent="-247015" algn="just">
              <a:spcBef>
                <a:spcPts val="250"/>
              </a:spcBef>
              <a:spcAft>
                <a:spcPts val="250"/>
              </a:spcAft>
            </a:pPr>
            <a:r>
              <a:rPr lang="en-US" altLang="zh-TW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1.</a:t>
            </a:r>
            <a:r>
              <a:rPr lang="zh-TW" altLang="zh-TW" sz="18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以投信投顧法順利於</a:t>
            </a:r>
            <a:r>
              <a:rPr lang="en-US" altLang="zh-TW" sz="18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114</a:t>
            </a:r>
            <a:r>
              <a:rPr lang="zh-TW" altLang="zh-TW" sz="18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年上半年前經立法院三讀通過為前提預估未來</a:t>
            </a:r>
            <a:r>
              <a:rPr lang="en-US" altLang="zh-TW" sz="18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3</a:t>
            </a:r>
            <a:r>
              <a:rPr lang="zh-TW" altLang="zh-TW" sz="18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年分年累計目標。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indent="-247015" algn="just">
              <a:spcBef>
                <a:spcPts val="250"/>
              </a:spcBef>
              <a:spcAft>
                <a:spcPts val="250"/>
              </a:spcAft>
            </a:pPr>
            <a:r>
              <a:rPr lang="en-US" altLang="zh-TW" sz="18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2.</a:t>
            </a:r>
            <a:r>
              <a:rPr lang="zh-TW" altLang="zh-TW" sz="18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以整體市場估計，包括民間發債參與公共建設及政府發行永續發展債券。</a:t>
            </a:r>
            <a:endParaRPr lang="zh-TW" altLang="zh-TW" sz="18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7130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>
            <a:extLst>
              <a:ext uri="{FF2B5EF4-FFF2-40B4-BE49-F238E27FC236}">
                <a16:creationId xmlns:a16="http://schemas.microsoft.com/office/drawing/2014/main" id="{C3827858-475D-273B-1EB1-2450DEC90882}"/>
              </a:ext>
            </a:extLst>
          </p:cNvPr>
          <p:cNvSpPr/>
          <p:nvPr/>
        </p:nvSpPr>
        <p:spPr>
          <a:xfrm>
            <a:off x="6087008" y="4149080"/>
            <a:ext cx="5778206" cy="5946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  <a:spcAft>
                <a:spcPts val="1000"/>
              </a:spcAft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民間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82CEE302-906C-4E60-D52D-A2CD4F022705}"/>
              </a:ext>
            </a:extLst>
          </p:cNvPr>
          <p:cNvSpPr/>
          <p:nvPr/>
        </p:nvSpPr>
        <p:spPr>
          <a:xfrm>
            <a:off x="6227479" y="4731555"/>
            <a:ext cx="2592288" cy="1596302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500"/>
              </a:spcAft>
            </a:pPr>
            <a:r>
              <a:rPr lang="zh-TW" altLang="en-US" sz="2200" b="1" u="sng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獲取優質投資標的</a:t>
            </a:r>
            <a:endParaRPr lang="en-US" altLang="zh-TW" sz="2200" b="1" u="sng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17" indent="-342917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連結公建之</a:t>
            </a:r>
            <a:r>
              <a: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PE</a:t>
            </a: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REIT</a:t>
            </a: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、永續債等具長期穩定報酬</a:t>
            </a:r>
            <a:endParaRPr lang="en-US" altLang="zh-TW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6A1B481D-73A8-1B59-FBCB-BF8EF169012C}"/>
              </a:ext>
            </a:extLst>
          </p:cNvPr>
          <p:cNvSpPr/>
          <p:nvPr/>
        </p:nvSpPr>
        <p:spPr>
          <a:xfrm>
            <a:off x="8999787" y="4731555"/>
            <a:ext cx="2592288" cy="1596301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500"/>
              </a:spcAft>
            </a:pPr>
            <a:r>
              <a:rPr lang="zh-TW" altLang="en-US" sz="2200" b="1" u="sng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降低匯兌風險</a:t>
            </a:r>
            <a:endParaRPr lang="en-US" altLang="zh-TW" sz="2200" b="1" u="sng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17" indent="-342917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減少海外投資，降低匯兌風險及避險成本</a:t>
            </a:r>
            <a:endParaRPr lang="en-US" altLang="zh-TW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4" name="表格 82">
            <a:extLst>
              <a:ext uri="{FF2B5EF4-FFF2-40B4-BE49-F238E27FC236}">
                <a16:creationId xmlns:a16="http://schemas.microsoft.com/office/drawing/2014/main" id="{04C363A2-71F8-8747-2B9E-3D3BD7EAE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485159"/>
              </p:ext>
            </p:extLst>
          </p:nvPr>
        </p:nvGraphicFramePr>
        <p:xfrm>
          <a:off x="579994" y="1916832"/>
          <a:ext cx="508420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6356">
                  <a:extLst>
                    <a:ext uri="{9D8B030D-6E8A-4147-A177-3AD203B41FA5}">
                      <a16:colId xmlns:a16="http://schemas.microsoft.com/office/drawing/2014/main" val="1849609166"/>
                    </a:ext>
                  </a:extLst>
                </a:gridCol>
                <a:gridCol w="1827850">
                  <a:extLst>
                    <a:ext uri="{9D8B030D-6E8A-4147-A177-3AD203B41FA5}">
                      <a16:colId xmlns:a16="http://schemas.microsoft.com/office/drawing/2014/main" val="1144460351"/>
                    </a:ext>
                  </a:extLst>
                </a:gridCol>
              </a:tblGrid>
              <a:tr h="3486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金額*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361075"/>
                  </a:ext>
                </a:extLst>
              </a:tr>
              <a:tr h="31961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altLang="zh-TW" sz="16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altLang="en-US" sz="16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專案運用及公共投資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u="non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1,494</a:t>
                      </a:r>
                      <a:r>
                        <a:rPr lang="zh-TW" altLang="en-US" sz="1600" u="non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億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671760"/>
                  </a:ext>
                </a:extLst>
              </a:tr>
              <a:tr h="31961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altLang="zh-TW" sz="16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altLang="en-US" sz="16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不動產地上權式之公共投資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u="non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2,943</a:t>
                      </a:r>
                      <a:r>
                        <a:rPr lang="zh-TW" altLang="en-US" sz="1600" u="non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億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2583478"/>
                  </a:ext>
                </a:extLst>
              </a:tr>
              <a:tr h="31961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altLang="zh-TW" sz="16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altLang="en-US" sz="16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公共建設相關之有價證券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u="non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1,759</a:t>
                      </a:r>
                      <a:r>
                        <a:rPr lang="zh-TW" altLang="en-US" sz="1600" u="non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億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722120"/>
                  </a:ext>
                </a:extLst>
              </a:tr>
              <a:tr h="3486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endParaRPr lang="zh-TW" altLang="en-US" sz="18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800" b="1" u="non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6,196</a:t>
                      </a:r>
                      <a:r>
                        <a:rPr lang="zh-TW" altLang="en-US" sz="1800" b="1" u="non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億元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156368"/>
                  </a:ext>
                </a:extLst>
              </a:tr>
            </a:tbl>
          </a:graphicData>
        </a:graphic>
      </p:graphicFrame>
      <p:sp>
        <p:nvSpPr>
          <p:cNvPr id="45" name="語音泡泡: 矩形 44">
            <a:extLst>
              <a:ext uri="{FF2B5EF4-FFF2-40B4-BE49-F238E27FC236}">
                <a16:creationId xmlns:a16="http://schemas.microsoft.com/office/drawing/2014/main" id="{1D54AB98-7C31-570D-0063-81F31F7640C7}"/>
              </a:ext>
            </a:extLst>
          </p:cNvPr>
          <p:cNvSpPr/>
          <p:nvPr/>
        </p:nvSpPr>
        <p:spPr>
          <a:xfrm>
            <a:off x="2038215" y="3979687"/>
            <a:ext cx="2766678" cy="837181"/>
          </a:xfrm>
          <a:prstGeom prst="wedgeRectCallout">
            <a:avLst>
              <a:gd name="adj1" fmla="val 39254"/>
              <a:gd name="adj2" fmla="val -85732"/>
            </a:avLst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500"/>
              </a:spcAft>
            </a:pP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距法定限額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3.31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兆元</a:t>
            </a:r>
            <a:endParaRPr lang="en-US" altLang="zh-TW" sz="2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500"/>
              </a:spcAft>
            </a:pP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仍有空間</a:t>
            </a:r>
            <a:r>
              <a:rPr lang="zh-TW" altLang="en-US" sz="2000" b="1" baseline="30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**</a:t>
            </a:r>
            <a:endParaRPr lang="zh-TW" altLang="en-US" sz="2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E08B4009-08D1-E3D5-A160-FE6E1371EEDB}"/>
              </a:ext>
            </a:extLst>
          </p:cNvPr>
          <p:cNvSpPr/>
          <p:nvPr/>
        </p:nvSpPr>
        <p:spPr>
          <a:xfrm>
            <a:off x="6227479" y="1847988"/>
            <a:ext cx="2592288" cy="220013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500"/>
              </a:spcAft>
            </a:pPr>
            <a:r>
              <a:rPr lang="zh-TW" altLang="en-US" sz="2200" b="1" u="sng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減輕財政負擔</a:t>
            </a:r>
            <a:endParaRPr lang="en-US" altLang="zh-TW" sz="2200" b="1" u="sng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17" indent="-342917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紓減財政壓力</a:t>
            </a:r>
            <a:endParaRPr lang="en-US" altLang="zh-TW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17" indent="-342917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增加籌資效率，善用民間資金促進建設</a:t>
            </a:r>
            <a:endParaRPr lang="en-US" altLang="zh-TW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649628F4-A596-40F8-62F8-7738585347A9}"/>
              </a:ext>
            </a:extLst>
          </p:cNvPr>
          <p:cNvSpPr/>
          <p:nvPr/>
        </p:nvSpPr>
        <p:spPr>
          <a:xfrm>
            <a:off x="6087008" y="1268760"/>
            <a:ext cx="5778206" cy="579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  <a:spcAft>
                <a:spcPts val="1000"/>
              </a:spcAft>
            </a:pP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政府</a:t>
            </a:r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E6EF86BA-6018-FC25-51A4-59161E3419FE}"/>
              </a:ext>
            </a:extLst>
          </p:cNvPr>
          <p:cNvSpPr/>
          <p:nvPr/>
        </p:nvSpPr>
        <p:spPr>
          <a:xfrm>
            <a:off x="8999787" y="1847989"/>
            <a:ext cx="2592288" cy="22001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zh-TW" altLang="en-US" sz="2200" b="1" u="sng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支持國家發展</a:t>
            </a:r>
            <a:endParaRPr lang="en-US" altLang="zh-TW" sz="2200" b="1" u="sng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17" indent="-342917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發展五大信賴產業</a:t>
            </a:r>
            <a:endParaRPr lang="en-US" altLang="zh-TW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17" indent="-342917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推動人工智慧之島</a:t>
            </a:r>
            <a:endParaRPr lang="en-US" altLang="zh-TW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17" indent="-342917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均衡臺灣</a:t>
            </a:r>
            <a:r>
              <a: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140</a:t>
            </a: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項建設</a:t>
            </a:r>
            <a:endParaRPr lang="en-US" altLang="zh-TW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17" indent="-342917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擴大社會投資</a:t>
            </a:r>
            <a:endParaRPr lang="en-US" altLang="zh-TW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DD9D0AE6-14F2-4033-009F-0A1B0A7DDEE9}"/>
              </a:ext>
            </a:extLst>
          </p:cNvPr>
          <p:cNvSpPr/>
          <p:nvPr/>
        </p:nvSpPr>
        <p:spPr>
          <a:xfrm>
            <a:off x="599926" y="5087693"/>
            <a:ext cx="5064274" cy="57355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867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將再爭取國內外</a:t>
            </a:r>
            <a:r>
              <a:rPr lang="en-US" altLang="zh-TW" sz="1867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Infra Fund and PE</a:t>
            </a:r>
            <a:r>
              <a:rPr lang="zh-TW" altLang="en-US" sz="1867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投資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21946D22-8419-01E4-F242-B59529392215}"/>
              </a:ext>
            </a:extLst>
          </p:cNvPr>
          <p:cNvSpPr txBox="1"/>
          <p:nvPr/>
        </p:nvSpPr>
        <p:spPr>
          <a:xfrm>
            <a:off x="551384" y="5858108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註：*統計數據截至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113.9.30</a:t>
            </a:r>
          </a:p>
          <a:p>
            <a:pPr algn="just"/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**保險業可運用專案運用及公共投資之資金法定限額為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10%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11999BA-C74D-7BE0-4B44-B9FA642C6BC5}"/>
              </a:ext>
            </a:extLst>
          </p:cNvPr>
          <p:cNvSpPr/>
          <p:nvPr/>
        </p:nvSpPr>
        <p:spPr>
          <a:xfrm>
            <a:off x="479376" y="1263426"/>
            <a:ext cx="5084206" cy="5735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  <a:spcAft>
                <a:spcPts val="1000"/>
              </a:spcAft>
            </a:pP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保險資金運用</a:t>
            </a:r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內容版面配置區 2">
            <a:extLst>
              <a:ext uri="{FF2B5EF4-FFF2-40B4-BE49-F238E27FC236}">
                <a16:creationId xmlns:a16="http://schemas.microsoft.com/office/drawing/2014/main" id="{FFC94DE6-E99A-46C3-9673-89394FEAC734}"/>
              </a:ext>
            </a:extLst>
          </p:cNvPr>
          <p:cNvSpPr txBox="1">
            <a:spLocks/>
          </p:cNvSpPr>
          <p:nvPr/>
        </p:nvSpPr>
        <p:spPr>
          <a:xfrm>
            <a:off x="2142356" y="260648"/>
            <a:ext cx="9606012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hangingPunct="0">
              <a:spcBef>
                <a:spcPts val="0"/>
              </a:spcBef>
              <a:buNone/>
            </a:pPr>
            <a:r>
              <a:rPr lang="zh-TW" altLang="en-US" sz="29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業者承諾、政府協助，雙方攜手引導</a:t>
            </a:r>
            <a:r>
              <a:rPr lang="zh-TW" altLang="en-US" sz="29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兆元</a:t>
            </a:r>
            <a:r>
              <a:rPr lang="zh-TW" altLang="en-US" sz="29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資金投資臺灣，創造政府與民間雙贏</a:t>
            </a:r>
          </a:p>
        </p:txBody>
      </p:sp>
      <p:sp>
        <p:nvSpPr>
          <p:cNvPr id="24" name="矩形: 圓角 62">
            <a:extLst>
              <a:ext uri="{FF2B5EF4-FFF2-40B4-BE49-F238E27FC236}">
                <a16:creationId xmlns:a16="http://schemas.microsoft.com/office/drawing/2014/main" id="{2CE3B453-3801-4639-B364-A829FDE5E3A5}"/>
              </a:ext>
            </a:extLst>
          </p:cNvPr>
          <p:cNvSpPr/>
          <p:nvPr/>
        </p:nvSpPr>
        <p:spPr>
          <a:xfrm>
            <a:off x="443632" y="332736"/>
            <a:ext cx="1594583" cy="720000"/>
          </a:xfrm>
          <a:prstGeom prst="roundRect">
            <a:avLst>
              <a:gd name="adj" fmla="val 50000"/>
            </a:avLst>
          </a:prstGeom>
          <a:solidFill>
            <a:srgbClr val="5AAF8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144000" rtlCol="0" anchor="ctr"/>
          <a:lstStyle/>
          <a:p>
            <a:pPr marL="84138" lvl="1" indent="-84138" algn="ctr">
              <a:spcBef>
                <a:spcPts val="400"/>
              </a:spcBef>
              <a:spcAft>
                <a:spcPts val="400"/>
              </a:spcAft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目標</a:t>
            </a:r>
            <a:endParaRPr lang="en-US" altLang="zh-TW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Rectangle 43">
            <a:extLst>
              <a:ext uri="{FF2B5EF4-FFF2-40B4-BE49-F238E27FC236}">
                <a16:creationId xmlns:a16="http://schemas.microsoft.com/office/drawing/2014/main" id="{E1797CA9-C3DC-4773-82A0-8CA494E8152F}"/>
              </a:ext>
            </a:extLst>
          </p:cNvPr>
          <p:cNvSpPr/>
          <p:nvPr/>
        </p:nvSpPr>
        <p:spPr>
          <a:xfrm>
            <a:off x="11560590" y="6453336"/>
            <a:ext cx="579805" cy="33381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108000" rIns="108000" anchor="ctr"/>
          <a:lstStyle/>
          <a:p>
            <a:pPr algn="ctr" defTabSz="1371600">
              <a:defRPr/>
            </a:pPr>
            <a:fld id="{9C34AD6A-AF67-46D2-9154-563BFADBFDF4}" type="slidenum">
              <a:rPr lang="en-US" altLang="zh-TW" sz="2000" kern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 Unicode MS" pitchFamily="34" charset="-120"/>
                <a:cs typeface="Arial" panose="020B0604020202020204" pitchFamily="34" charset="0"/>
              </a:rPr>
              <a:pPr algn="ctr" defTabSz="1371600">
                <a:defRPr/>
              </a:pPr>
              <a:t>2</a:t>
            </a:fld>
            <a:endParaRPr lang="en-US" altLang="zh-TW" sz="20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Arial Unicode MS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679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3">
            <a:extLst>
              <a:ext uri="{FF2B5EF4-FFF2-40B4-BE49-F238E27FC236}">
                <a16:creationId xmlns:a16="http://schemas.microsoft.com/office/drawing/2014/main" id="{EA3BF678-ADFD-40CC-B439-8E94DF7CF9B7}"/>
              </a:ext>
            </a:extLst>
          </p:cNvPr>
          <p:cNvSpPr/>
          <p:nvPr/>
        </p:nvSpPr>
        <p:spPr>
          <a:xfrm>
            <a:off x="11560590" y="6453336"/>
            <a:ext cx="579805" cy="33381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108000" rIns="108000" anchor="ctr"/>
          <a:lstStyle/>
          <a:p>
            <a:pPr algn="ctr" defTabSz="1371600">
              <a:defRPr/>
            </a:pPr>
            <a:fld id="{9C34AD6A-AF67-46D2-9154-563BFADBFDF4}" type="slidenum">
              <a:rPr lang="en-US" altLang="zh-TW" sz="2000" kern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 Unicode MS" pitchFamily="34" charset="-120"/>
                <a:cs typeface="Arial" panose="020B0604020202020204" pitchFamily="34" charset="0"/>
              </a:rPr>
              <a:pPr algn="ctr" defTabSz="1371600">
                <a:defRPr/>
              </a:pPr>
              <a:t>3</a:t>
            </a:fld>
            <a:endParaRPr lang="en-US" altLang="zh-TW" sz="20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Arial Unicode MS" pitchFamily="34" charset="-120"/>
              <a:cs typeface="Arial" panose="020B0604020202020204" pitchFamily="34" charset="0"/>
            </a:endParaRPr>
          </a:p>
        </p:txBody>
      </p:sp>
      <p:sp>
        <p:nvSpPr>
          <p:cNvPr id="11" name="內容版面配置區 2">
            <a:extLst>
              <a:ext uri="{FF2B5EF4-FFF2-40B4-BE49-F238E27FC236}">
                <a16:creationId xmlns:a16="http://schemas.microsoft.com/office/drawing/2014/main" id="{B96839E2-867F-41C8-A63E-EF70E9FFAC49}"/>
              </a:ext>
            </a:extLst>
          </p:cNvPr>
          <p:cNvSpPr txBox="1">
            <a:spLocks/>
          </p:cNvSpPr>
          <p:nvPr/>
        </p:nvSpPr>
        <p:spPr>
          <a:xfrm>
            <a:off x="214738" y="0"/>
            <a:ext cx="11201545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策略主軸</a:t>
            </a:r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CEAFE07F-8E1B-4E2E-86B2-DF4C73D85A02}"/>
              </a:ext>
            </a:extLst>
          </p:cNvPr>
          <p:cNvSpPr/>
          <p:nvPr/>
        </p:nvSpPr>
        <p:spPr>
          <a:xfrm rot="10800000">
            <a:off x="329478" y="694487"/>
            <a:ext cx="9865096" cy="80509"/>
          </a:xfrm>
          <a:custGeom>
            <a:avLst/>
            <a:gdLst/>
            <a:ahLst/>
            <a:cxnLst/>
            <a:rect l="l" t="t" r="r" b="b"/>
            <a:pathLst>
              <a:path w="17969914" h="9479129">
                <a:moveTo>
                  <a:pt x="0" y="0"/>
                </a:moveTo>
                <a:lnTo>
                  <a:pt x="17969914" y="0"/>
                </a:lnTo>
                <a:lnTo>
                  <a:pt x="17969914" y="9479130"/>
                </a:lnTo>
                <a:lnTo>
                  <a:pt x="0" y="94791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329172"/>
            </a:stretch>
          </a:blipFill>
        </p:spPr>
        <p:txBody>
          <a:bodyPr/>
          <a:lstStyle/>
          <a:p>
            <a:endParaRPr lang="zh-TW" altLang="en-US" dirty="0"/>
          </a:p>
        </p:txBody>
      </p:sp>
      <p:sp>
        <p:nvSpPr>
          <p:cNvPr id="71" name="圆角矩形 14">
            <a:extLst>
              <a:ext uri="{FF2B5EF4-FFF2-40B4-BE49-F238E27FC236}">
                <a16:creationId xmlns:a16="http://schemas.microsoft.com/office/drawing/2014/main" id="{D9E1D721-0ACA-40D9-A0DB-AAAD80E5F255}"/>
              </a:ext>
            </a:extLst>
          </p:cNvPr>
          <p:cNvSpPr/>
          <p:nvPr/>
        </p:nvSpPr>
        <p:spPr>
          <a:xfrm>
            <a:off x="17859744" y="3920666"/>
            <a:ext cx="2376191" cy="3291032"/>
          </a:xfrm>
          <a:prstGeom prst="roundRect">
            <a:avLst>
              <a:gd name="adj" fmla="val 9557"/>
            </a:avLst>
          </a:prstGeom>
          <a:gradFill flip="none" rotWithShape="1">
            <a:gsLst>
              <a:gs pos="0">
                <a:srgbClr val="FFCDCD">
                  <a:shade val="30000"/>
                  <a:satMod val="115000"/>
                </a:srgbClr>
              </a:gs>
              <a:gs pos="50000">
                <a:srgbClr val="FFCDCD">
                  <a:shade val="67500"/>
                  <a:satMod val="115000"/>
                </a:srgbClr>
              </a:gs>
              <a:gs pos="100000">
                <a:srgbClr val="FFCDCD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57150">
            <a:gradFill flip="none" rotWithShape="1">
              <a:gsLst>
                <a:gs pos="0">
                  <a:srgbClr val="E8EAED"/>
                </a:gs>
                <a:gs pos="100000">
                  <a:srgbClr val="B7BDC7"/>
                </a:gs>
              </a:gsLst>
              <a:lin ang="81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0" name="矩形: 圓角 79">
            <a:extLst>
              <a:ext uri="{FF2B5EF4-FFF2-40B4-BE49-F238E27FC236}">
                <a16:creationId xmlns:a16="http://schemas.microsoft.com/office/drawing/2014/main" id="{757F5F07-63FB-4D56-91A6-1DF07AB0D475}"/>
              </a:ext>
            </a:extLst>
          </p:cNvPr>
          <p:cNvSpPr/>
          <p:nvPr/>
        </p:nvSpPr>
        <p:spPr>
          <a:xfrm>
            <a:off x="8090376" y="2122952"/>
            <a:ext cx="4208395" cy="17977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Bef>
                <a:spcPts val="1000"/>
              </a:spcBef>
              <a:spcAft>
                <a:spcPts val="500"/>
              </a:spcAft>
            </a:pPr>
            <a:r>
              <a:rPr lang="zh-TW" altLang="en-US" sz="24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三、增加公建相關金融商品</a:t>
            </a:r>
            <a:endParaRPr lang="en-US" altLang="zh-TW" sz="2400" b="1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342917" indent="-342917" algn="just"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zh-TW" altLang="en-US" sz="22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推動基金架構</a:t>
            </a:r>
            <a:r>
              <a:rPr lang="en-US" altLang="zh-TW" sz="22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REIT</a:t>
            </a:r>
          </a:p>
          <a:p>
            <a:pPr marL="342917" indent="-342917" algn="just"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zh-TW" altLang="en-US" sz="22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擴大發行政府永續債券</a:t>
            </a:r>
          </a:p>
        </p:txBody>
      </p:sp>
      <p:pic>
        <p:nvPicPr>
          <p:cNvPr id="54" name="图片 2">
            <a:extLst>
              <a:ext uri="{FF2B5EF4-FFF2-40B4-BE49-F238E27FC236}">
                <a16:creationId xmlns:a16="http://schemas.microsoft.com/office/drawing/2014/main" id="{E7C32C96-7BD7-41D3-9323-0018B2B26CA1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9736" y="995722"/>
            <a:ext cx="4608764" cy="1159989"/>
          </a:xfrm>
          <a:prstGeom prst="rect">
            <a:avLst/>
          </a:prstGeom>
        </p:spPr>
      </p:pic>
      <p:sp>
        <p:nvSpPr>
          <p:cNvPr id="55" name="文字方塊 54">
            <a:extLst>
              <a:ext uri="{FF2B5EF4-FFF2-40B4-BE49-F238E27FC236}">
                <a16:creationId xmlns:a16="http://schemas.microsoft.com/office/drawing/2014/main" id="{B53D148D-3181-4CF2-8AFD-AE9EF9010678}"/>
              </a:ext>
            </a:extLst>
          </p:cNvPr>
          <p:cNvSpPr txBox="1"/>
          <p:nvPr/>
        </p:nvSpPr>
        <p:spPr>
          <a:xfrm>
            <a:off x="4710517" y="1182440"/>
            <a:ext cx="2336708" cy="50776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TW"/>
            </a:defPPr>
            <a:lvl1pPr marL="457200" indent="-457200" algn="just">
              <a:lnSpc>
                <a:spcPts val="3500"/>
              </a:lnSpc>
              <a:spcAft>
                <a:spcPts val="1000"/>
              </a:spcAft>
              <a:buFont typeface="Wingdings" panose="05000000000000000000" pitchFamily="2" charset="2"/>
              <a:buChar char="Ø"/>
              <a:defRPr sz="2400" b="1" kern="10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pPr marL="0" indent="0" algn="ctr">
              <a:buNone/>
            </a:pPr>
            <a:r>
              <a:rPr lang="zh-TW" altLang="en-US" sz="2600" kern="1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三大策略主軸</a:t>
            </a:r>
            <a:endParaRPr lang="en-US" altLang="zh-TW" sz="2200" dirty="0">
              <a:solidFill>
                <a:schemeClr val="tx1"/>
              </a:solidFill>
            </a:endParaRPr>
          </a:p>
        </p:txBody>
      </p:sp>
      <p:sp>
        <p:nvSpPr>
          <p:cNvPr id="60" name="圆角矩形 15">
            <a:extLst>
              <a:ext uri="{FF2B5EF4-FFF2-40B4-BE49-F238E27FC236}">
                <a16:creationId xmlns:a16="http://schemas.microsoft.com/office/drawing/2014/main" id="{FC6BCFD7-8C55-461C-99F4-5A08BA3FD33E}"/>
              </a:ext>
            </a:extLst>
          </p:cNvPr>
          <p:cNvSpPr/>
          <p:nvPr/>
        </p:nvSpPr>
        <p:spPr>
          <a:xfrm>
            <a:off x="191343" y="4885379"/>
            <a:ext cx="11733183" cy="1135909"/>
          </a:xfrm>
          <a:prstGeom prst="roundRect">
            <a:avLst>
              <a:gd name="adj" fmla="val 9557"/>
            </a:avLst>
          </a:prstGeom>
          <a:solidFill>
            <a:schemeClr val="accent5">
              <a:lumMod val="75000"/>
            </a:schemeClr>
          </a:solidFill>
          <a:ln w="57150">
            <a:gradFill flip="none" rotWithShape="1">
              <a:gsLst>
                <a:gs pos="0">
                  <a:srgbClr val="E8EAED"/>
                </a:gs>
                <a:gs pos="100000">
                  <a:srgbClr val="B7BDC7"/>
                </a:gs>
              </a:gsLst>
              <a:lin ang="81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1" name="矩形: 圓角 60">
            <a:extLst>
              <a:ext uri="{FF2B5EF4-FFF2-40B4-BE49-F238E27FC236}">
                <a16:creationId xmlns:a16="http://schemas.microsoft.com/office/drawing/2014/main" id="{87425607-F6C1-483E-97B5-F11DF6CE554C}"/>
              </a:ext>
            </a:extLst>
          </p:cNvPr>
          <p:cNvSpPr/>
          <p:nvPr/>
        </p:nvSpPr>
        <p:spPr>
          <a:xfrm>
            <a:off x="487642" y="4941168"/>
            <a:ext cx="3411827" cy="100266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l"/>
            </a:pPr>
            <a:r>
              <a:rPr lang="zh-TW" altLang="en-US" sz="24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擴增公共建設案源</a:t>
            </a:r>
            <a:endParaRPr lang="en-US" altLang="zh-TW" sz="2400" b="1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A0267AB3-07B6-4636-A3E5-653200601FBC}"/>
              </a:ext>
            </a:extLst>
          </p:cNvPr>
          <p:cNvGrpSpPr/>
          <p:nvPr/>
        </p:nvGrpSpPr>
        <p:grpSpPr>
          <a:xfrm>
            <a:off x="1758641" y="3252470"/>
            <a:ext cx="8224383" cy="1132433"/>
            <a:chOff x="1758641" y="3252470"/>
            <a:chExt cx="8224383" cy="1132433"/>
          </a:xfrm>
        </p:grpSpPr>
        <p:cxnSp>
          <p:nvCxnSpPr>
            <p:cNvPr id="51" name="直線接點 50">
              <a:extLst>
                <a:ext uri="{FF2B5EF4-FFF2-40B4-BE49-F238E27FC236}">
                  <a16:creationId xmlns:a16="http://schemas.microsoft.com/office/drawing/2014/main" id="{B08008A0-8D6A-42DA-A06F-D5E4B8BBD282}"/>
                </a:ext>
              </a:extLst>
            </p:cNvPr>
            <p:cNvCxnSpPr>
              <a:cxnSpLocks/>
            </p:cNvCxnSpPr>
            <p:nvPr/>
          </p:nvCxnSpPr>
          <p:spPr>
            <a:xfrm>
              <a:off x="9957000" y="3252470"/>
              <a:ext cx="7735" cy="1131662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接點 51">
              <a:extLst>
                <a:ext uri="{FF2B5EF4-FFF2-40B4-BE49-F238E27FC236}">
                  <a16:creationId xmlns:a16="http://schemas.microsoft.com/office/drawing/2014/main" id="{D5F10553-2840-4660-A513-D4E7F1E27AE0}"/>
                </a:ext>
              </a:extLst>
            </p:cNvPr>
            <p:cNvCxnSpPr>
              <a:cxnSpLocks/>
            </p:cNvCxnSpPr>
            <p:nvPr/>
          </p:nvCxnSpPr>
          <p:spPr>
            <a:xfrm>
              <a:off x="1767785" y="3253241"/>
              <a:ext cx="7735" cy="1131662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接點 61">
              <a:extLst>
                <a:ext uri="{FF2B5EF4-FFF2-40B4-BE49-F238E27FC236}">
                  <a16:creationId xmlns:a16="http://schemas.microsoft.com/office/drawing/2014/main" id="{D9D11C38-80D6-4D8A-A195-BF9F343B145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58641" y="4374988"/>
              <a:ext cx="8224383" cy="0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矩形: 圓角 62">
            <a:extLst>
              <a:ext uri="{FF2B5EF4-FFF2-40B4-BE49-F238E27FC236}">
                <a16:creationId xmlns:a16="http://schemas.microsoft.com/office/drawing/2014/main" id="{90E4E9B2-98FB-41DF-9025-E3A796BE4BC9}"/>
              </a:ext>
            </a:extLst>
          </p:cNvPr>
          <p:cNvSpPr/>
          <p:nvPr/>
        </p:nvSpPr>
        <p:spPr>
          <a:xfrm>
            <a:off x="3921523" y="4941168"/>
            <a:ext cx="3807023" cy="100266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l"/>
            </a:pPr>
            <a:r>
              <a:rPr lang="zh-TW" altLang="en-US" sz="24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協助降低投資營運成本</a:t>
            </a:r>
          </a:p>
        </p:txBody>
      </p:sp>
      <p:sp>
        <p:nvSpPr>
          <p:cNvPr id="64" name="矩形: 圓角 63">
            <a:extLst>
              <a:ext uri="{FF2B5EF4-FFF2-40B4-BE49-F238E27FC236}">
                <a16:creationId xmlns:a16="http://schemas.microsoft.com/office/drawing/2014/main" id="{97BFD48B-33C8-4FBB-B131-A1C416CEC67A}"/>
              </a:ext>
            </a:extLst>
          </p:cNvPr>
          <p:cNvSpPr/>
          <p:nvPr/>
        </p:nvSpPr>
        <p:spPr>
          <a:xfrm>
            <a:off x="7850126" y="4941168"/>
            <a:ext cx="3807023" cy="100266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l"/>
            </a:pPr>
            <a:r>
              <a:rPr lang="zh-TW" altLang="en-US" sz="24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增加多元金融商品標的</a:t>
            </a: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80C709F1-07E7-46A9-BFEC-D45BAF967B30}"/>
              </a:ext>
            </a:extLst>
          </p:cNvPr>
          <p:cNvGrpSpPr/>
          <p:nvPr/>
        </p:nvGrpSpPr>
        <p:grpSpPr>
          <a:xfrm>
            <a:off x="5523123" y="4372311"/>
            <a:ext cx="401108" cy="519729"/>
            <a:chOff x="5455663" y="4399737"/>
            <a:chExt cx="401108" cy="446215"/>
          </a:xfrm>
        </p:grpSpPr>
        <p:cxnSp>
          <p:nvCxnSpPr>
            <p:cNvPr id="53" name="直線接點 52">
              <a:extLst>
                <a:ext uri="{FF2B5EF4-FFF2-40B4-BE49-F238E27FC236}">
                  <a16:creationId xmlns:a16="http://schemas.microsoft.com/office/drawing/2014/main" id="{E92C2D6E-5EA6-4231-A189-F348B3723CA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663952" y="4399737"/>
              <a:ext cx="5328" cy="431847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接點 64">
              <a:extLst>
                <a:ext uri="{FF2B5EF4-FFF2-40B4-BE49-F238E27FC236}">
                  <a16:creationId xmlns:a16="http://schemas.microsoft.com/office/drawing/2014/main" id="{CE0AF5DF-B452-42F0-8209-CA1C6143EE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656217" y="4635374"/>
              <a:ext cx="200554" cy="210578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接點 65">
              <a:extLst>
                <a:ext uri="{FF2B5EF4-FFF2-40B4-BE49-F238E27FC236}">
                  <a16:creationId xmlns:a16="http://schemas.microsoft.com/office/drawing/2014/main" id="{6109150B-5F61-4DB9-9C83-44506DA65F09}"/>
                </a:ext>
              </a:extLst>
            </p:cNvPr>
            <p:cNvCxnSpPr>
              <a:cxnSpLocks/>
            </p:cNvCxnSpPr>
            <p:nvPr/>
          </p:nvCxnSpPr>
          <p:spPr>
            <a:xfrm>
              <a:off x="5455663" y="4646307"/>
              <a:ext cx="208289" cy="188712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群組 6">
            <a:extLst>
              <a:ext uri="{FF2B5EF4-FFF2-40B4-BE49-F238E27FC236}">
                <a16:creationId xmlns:a16="http://schemas.microsoft.com/office/drawing/2014/main" id="{6F84CB7C-77A7-4EE1-9B39-2A54D75C84B2}"/>
              </a:ext>
            </a:extLst>
          </p:cNvPr>
          <p:cNvGrpSpPr/>
          <p:nvPr/>
        </p:nvGrpSpPr>
        <p:grpSpPr>
          <a:xfrm>
            <a:off x="191344" y="1919318"/>
            <a:ext cx="11913251" cy="2017568"/>
            <a:chOff x="191344" y="1919318"/>
            <a:chExt cx="11913251" cy="2017568"/>
          </a:xfrm>
        </p:grpSpPr>
        <p:sp>
          <p:nvSpPr>
            <p:cNvPr id="56" name="圆角矩形 13">
              <a:extLst>
                <a:ext uri="{FF2B5EF4-FFF2-40B4-BE49-F238E27FC236}">
                  <a16:creationId xmlns:a16="http://schemas.microsoft.com/office/drawing/2014/main" id="{B4B93757-24AF-4686-B9B5-3FBB640DA470}"/>
                </a:ext>
              </a:extLst>
            </p:cNvPr>
            <p:cNvSpPr/>
            <p:nvPr/>
          </p:nvSpPr>
          <p:spPr>
            <a:xfrm>
              <a:off x="191344" y="2136686"/>
              <a:ext cx="11733184" cy="1800200"/>
            </a:xfrm>
            <a:prstGeom prst="roundRect">
              <a:avLst>
                <a:gd name="adj" fmla="val 9557"/>
              </a:avLst>
            </a:prstGeom>
            <a:gradFill flip="none" rotWithShape="1">
              <a:gsLst>
                <a:gs pos="0">
                  <a:srgbClr val="00C8AF"/>
                </a:gs>
                <a:gs pos="100000">
                  <a:srgbClr val="006FBB"/>
                </a:gs>
              </a:gsLst>
              <a:lin ang="8100000" scaled="1"/>
              <a:tileRect/>
            </a:gradFill>
            <a:ln w="57150">
              <a:gradFill flip="none" rotWithShape="1">
                <a:gsLst>
                  <a:gs pos="0">
                    <a:srgbClr val="E8EAED"/>
                  </a:gs>
                  <a:gs pos="100000">
                    <a:srgbClr val="B7BDC7"/>
                  </a:gs>
                </a:gsLst>
                <a:lin ang="81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矩形: 圓角 56">
              <a:extLst>
                <a:ext uri="{FF2B5EF4-FFF2-40B4-BE49-F238E27FC236}">
                  <a16:creationId xmlns:a16="http://schemas.microsoft.com/office/drawing/2014/main" id="{00FF52D6-8406-4041-97D5-9F7BEA99CD89}"/>
                </a:ext>
              </a:extLst>
            </p:cNvPr>
            <p:cNvSpPr/>
            <p:nvPr/>
          </p:nvSpPr>
          <p:spPr>
            <a:xfrm>
              <a:off x="267472" y="2135342"/>
              <a:ext cx="3411827" cy="141314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>
                <a:spcAft>
                  <a:spcPts val="500"/>
                </a:spcAft>
              </a:pPr>
              <a:r>
                <a:rPr lang="zh-TW" altLang="en-US" sz="2400" b="1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一、創新促參推進機制</a:t>
              </a:r>
              <a:endParaRPr lang="en-US" altLang="zh-TW" sz="24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  <a:p>
              <a:pPr marL="342917" indent="-342917" algn="just">
                <a:spcAft>
                  <a:spcPts val="500"/>
                </a:spcAft>
                <a:buFont typeface="Wingdings" panose="05000000000000000000" pitchFamily="2" charset="2"/>
                <a:buChar char="ü"/>
              </a:pPr>
              <a:r>
                <a:rPr lang="zh-TW" altLang="en-US" sz="2200" b="1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創新促參提案方式 </a:t>
              </a:r>
              <a:endParaRPr lang="en-US" altLang="zh-TW" sz="22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  <a:p>
              <a:pPr marL="342917" indent="-342917" algn="just">
                <a:spcAft>
                  <a:spcPts val="500"/>
                </a:spcAft>
                <a:buFont typeface="Wingdings" panose="05000000000000000000" pitchFamily="2" charset="2"/>
                <a:buChar char="ü"/>
              </a:pPr>
              <a:r>
                <a:rPr lang="zh-TW" altLang="en-US" sz="2200" b="1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運作院級促參機制</a:t>
              </a:r>
              <a:endParaRPr lang="en-US" altLang="zh-TW" sz="22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58" name="矩形: 圓角 57">
              <a:extLst>
                <a:ext uri="{FF2B5EF4-FFF2-40B4-BE49-F238E27FC236}">
                  <a16:creationId xmlns:a16="http://schemas.microsoft.com/office/drawing/2014/main" id="{93E9F1B7-B72C-4886-9C08-EFB7DAAB71A6}"/>
                </a:ext>
              </a:extLst>
            </p:cNvPr>
            <p:cNvSpPr/>
            <p:nvPr/>
          </p:nvSpPr>
          <p:spPr>
            <a:xfrm>
              <a:off x="3647728" y="1919318"/>
              <a:ext cx="4482099" cy="178223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>
                <a:spcBef>
                  <a:spcPts val="1000"/>
                </a:spcBef>
                <a:spcAft>
                  <a:spcPts val="500"/>
                </a:spcAft>
              </a:pPr>
              <a:r>
                <a:rPr lang="zh-TW" altLang="en-US" sz="2400" b="1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二、優化投入公建投融資條件</a:t>
              </a:r>
            </a:p>
            <a:p>
              <a:pPr marL="342917" indent="-342917" algn="just">
                <a:spcAft>
                  <a:spcPts val="500"/>
                </a:spcAft>
                <a:buFont typeface="Wingdings" panose="05000000000000000000" pitchFamily="2" charset="2"/>
                <a:buChar char="ü"/>
              </a:pPr>
              <a:r>
                <a:rPr lang="zh-TW" altLang="en-US" sz="2000" b="1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鼓勵保險業投資公建型</a:t>
              </a:r>
              <a:r>
                <a:rPr lang="en-US" altLang="zh-TW" sz="2000" b="1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PE</a:t>
              </a:r>
            </a:p>
            <a:p>
              <a:pPr marL="342917" indent="-342917" algn="just">
                <a:spcAft>
                  <a:spcPts val="500"/>
                </a:spcAft>
                <a:buFont typeface="Wingdings" panose="05000000000000000000" pitchFamily="2" charset="2"/>
                <a:buChar char="ü"/>
              </a:pPr>
              <a:r>
                <a:rPr lang="zh-TW" altLang="en-US" sz="2000" b="1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優化公建策略性產業投融資條件</a:t>
              </a:r>
            </a:p>
          </p:txBody>
        </p:sp>
        <p:sp>
          <p:nvSpPr>
            <p:cNvPr id="59" name="矩形: 圓角 58">
              <a:extLst>
                <a:ext uri="{FF2B5EF4-FFF2-40B4-BE49-F238E27FC236}">
                  <a16:creationId xmlns:a16="http://schemas.microsoft.com/office/drawing/2014/main" id="{C85FF215-D0F4-4C8D-BFF7-4A9A7E443F99}"/>
                </a:ext>
              </a:extLst>
            </p:cNvPr>
            <p:cNvSpPr/>
            <p:nvPr/>
          </p:nvSpPr>
          <p:spPr>
            <a:xfrm>
              <a:off x="7896200" y="2135342"/>
              <a:ext cx="4208395" cy="1797714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>
                <a:spcBef>
                  <a:spcPts val="1000"/>
                </a:spcBef>
                <a:spcAft>
                  <a:spcPts val="500"/>
                </a:spcAft>
              </a:pPr>
              <a:r>
                <a:rPr lang="zh-TW" altLang="en-US" sz="2400" b="1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三、增加公建相關金融商品</a:t>
              </a:r>
              <a:endParaRPr lang="en-US" altLang="zh-TW" sz="24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  <a:p>
              <a:pPr marL="342917" indent="-342917" algn="just">
                <a:spcAft>
                  <a:spcPts val="500"/>
                </a:spcAft>
                <a:buFont typeface="Wingdings" panose="05000000000000000000" pitchFamily="2" charset="2"/>
                <a:buChar char="ü"/>
              </a:pPr>
              <a:r>
                <a:rPr lang="zh-TW" altLang="en-US" sz="2200" b="1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推動基金架構</a:t>
              </a:r>
              <a:r>
                <a:rPr lang="en-US" altLang="zh-TW" sz="2200" b="1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REIT</a:t>
              </a:r>
            </a:p>
            <a:p>
              <a:pPr marL="342917" indent="-342917" algn="just">
                <a:spcAft>
                  <a:spcPts val="500"/>
                </a:spcAft>
                <a:buFont typeface="Wingdings" panose="05000000000000000000" pitchFamily="2" charset="2"/>
                <a:buChar char="ü"/>
              </a:pPr>
              <a:r>
                <a:rPr lang="zh-TW" altLang="en-US" sz="2200" b="1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擴大發行政府永續債券</a:t>
              </a:r>
              <a:endParaRPr lang="en-US" altLang="zh-TW" sz="22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  <a:p>
              <a:pPr marL="342917" indent="-342917" algn="just">
                <a:spcAft>
                  <a:spcPts val="500"/>
                </a:spcAft>
                <a:buFont typeface="Wingdings" panose="05000000000000000000" pitchFamily="2" charset="2"/>
                <a:buChar char="ü"/>
              </a:pPr>
              <a:r>
                <a:rPr lang="zh-TW" altLang="en-US" sz="2200" b="1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推動公共建設證券化</a:t>
              </a:r>
              <a:endParaRPr lang="en-US" altLang="zh-TW" sz="22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60315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箭號: 五邊形 98">
            <a:extLst>
              <a:ext uri="{FF2B5EF4-FFF2-40B4-BE49-F238E27FC236}">
                <a16:creationId xmlns:a16="http://schemas.microsoft.com/office/drawing/2014/main" id="{AD8E8447-FF75-4FC0-8CE4-FBFFFC51B37C}"/>
              </a:ext>
            </a:extLst>
          </p:cNvPr>
          <p:cNvSpPr/>
          <p:nvPr/>
        </p:nvSpPr>
        <p:spPr>
          <a:xfrm flipH="1">
            <a:off x="21658766" y="3043372"/>
            <a:ext cx="2295218" cy="533863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規劃投資</a:t>
            </a:r>
          </a:p>
        </p:txBody>
      </p:sp>
      <p:sp>
        <p:nvSpPr>
          <p:cNvPr id="100" name="箭號: 五邊形 99">
            <a:extLst>
              <a:ext uri="{FF2B5EF4-FFF2-40B4-BE49-F238E27FC236}">
                <a16:creationId xmlns:a16="http://schemas.microsoft.com/office/drawing/2014/main" id="{54462970-E0F6-4FD9-B4DF-CF64EF1F2E79}"/>
              </a:ext>
            </a:extLst>
          </p:cNvPr>
          <p:cNvSpPr/>
          <p:nvPr/>
        </p:nvSpPr>
        <p:spPr>
          <a:xfrm flipH="1">
            <a:off x="21658766" y="3863520"/>
            <a:ext cx="2295218" cy="533863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民間提案</a:t>
            </a:r>
          </a:p>
        </p:txBody>
      </p:sp>
      <p:sp>
        <p:nvSpPr>
          <p:cNvPr id="101" name="箭號: 五邊形 100">
            <a:extLst>
              <a:ext uri="{FF2B5EF4-FFF2-40B4-BE49-F238E27FC236}">
                <a16:creationId xmlns:a16="http://schemas.microsoft.com/office/drawing/2014/main" id="{018FE41F-222D-40D5-B516-D2F9BCBE4589}"/>
              </a:ext>
            </a:extLst>
          </p:cNvPr>
          <p:cNvSpPr/>
          <p:nvPr/>
        </p:nvSpPr>
        <p:spPr>
          <a:xfrm flipH="1">
            <a:off x="21658766" y="4683669"/>
            <a:ext cx="2295218" cy="533863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產品包裝</a:t>
            </a:r>
          </a:p>
        </p:txBody>
      </p:sp>
      <p:sp>
        <p:nvSpPr>
          <p:cNvPr id="102" name="箭號: 五邊形 101">
            <a:extLst>
              <a:ext uri="{FF2B5EF4-FFF2-40B4-BE49-F238E27FC236}">
                <a16:creationId xmlns:a16="http://schemas.microsoft.com/office/drawing/2014/main" id="{489ECCD0-26AC-40A3-B47D-81B938235FAF}"/>
              </a:ext>
            </a:extLst>
          </p:cNvPr>
          <p:cNvSpPr/>
          <p:nvPr/>
        </p:nvSpPr>
        <p:spPr>
          <a:xfrm flipH="1">
            <a:off x="21658766" y="5415417"/>
            <a:ext cx="2295218" cy="533863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提議優化</a:t>
            </a:r>
          </a:p>
        </p:txBody>
      </p:sp>
      <p:sp>
        <p:nvSpPr>
          <p:cNvPr id="106" name="矩形: 圓角 62">
            <a:extLst>
              <a:ext uri="{FF2B5EF4-FFF2-40B4-BE49-F238E27FC236}">
                <a16:creationId xmlns:a16="http://schemas.microsoft.com/office/drawing/2014/main" id="{34293244-DA91-45EA-899B-FCC8217A51B6}"/>
              </a:ext>
            </a:extLst>
          </p:cNvPr>
          <p:cNvSpPr/>
          <p:nvPr/>
        </p:nvSpPr>
        <p:spPr>
          <a:xfrm>
            <a:off x="449630" y="1124283"/>
            <a:ext cx="2045970" cy="844762"/>
          </a:xfrm>
          <a:prstGeom prst="roundRect">
            <a:avLst>
              <a:gd name="adj" fmla="val 50000"/>
            </a:avLst>
          </a:prstGeom>
          <a:solidFill>
            <a:srgbClr val="5AAF8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144000" rtlCol="0" anchor="ctr"/>
          <a:lstStyle/>
          <a:p>
            <a:pPr marL="84138" lvl="1" indent="-84138" algn="ctr">
              <a:spcBef>
                <a:spcPts val="400"/>
              </a:spcBef>
              <a:spcAft>
                <a:spcPts val="400"/>
              </a:spcAft>
            </a:pPr>
            <a:r>
              <a:rPr lang="zh-TW" altLang="en-US" sz="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創新作法</a:t>
            </a:r>
            <a:endParaRPr lang="en-US" altLang="zh-TW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" name="標題 1">
            <a:extLst>
              <a:ext uri="{FF2B5EF4-FFF2-40B4-BE49-F238E27FC236}">
                <a16:creationId xmlns:a16="http://schemas.microsoft.com/office/drawing/2014/main" id="{CA823F59-A5DC-45E7-81EF-DBC7870A7D99}"/>
              </a:ext>
            </a:extLst>
          </p:cNvPr>
          <p:cNvSpPr txBox="1">
            <a:spLocks/>
          </p:cNvSpPr>
          <p:nvPr/>
        </p:nvSpPr>
        <p:spPr>
          <a:xfrm>
            <a:off x="3064946" y="1251661"/>
            <a:ext cx="8640959" cy="5338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20000"/>
              </a:lnSpc>
            </a:pPr>
            <a:r>
              <a:rPr lang="zh-TW" altLang="en-US" sz="3000" b="1" dirty="0">
                <a:solidFill>
                  <a:srgbClr val="2F5597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政府與民間相互承諾，雙向協議兆元投資臺灣建設</a:t>
            </a:r>
          </a:p>
        </p:txBody>
      </p:sp>
      <p:grpSp>
        <p:nvGrpSpPr>
          <p:cNvPr id="33" name="群組 32">
            <a:extLst>
              <a:ext uri="{FF2B5EF4-FFF2-40B4-BE49-F238E27FC236}">
                <a16:creationId xmlns:a16="http://schemas.microsoft.com/office/drawing/2014/main" id="{9C14F13E-28D5-452A-A5E5-86A6422190ED}"/>
              </a:ext>
            </a:extLst>
          </p:cNvPr>
          <p:cNvGrpSpPr/>
          <p:nvPr/>
        </p:nvGrpSpPr>
        <p:grpSpPr>
          <a:xfrm>
            <a:off x="2612942" y="1391909"/>
            <a:ext cx="314706" cy="332567"/>
            <a:chOff x="1152009" y="2151961"/>
            <a:chExt cx="514840" cy="416316"/>
          </a:xfrm>
          <a:solidFill>
            <a:srgbClr val="2F5597"/>
          </a:solidFill>
        </p:grpSpPr>
        <p:sp>
          <p:nvSpPr>
            <p:cNvPr id="34" name="＞形箭號 22">
              <a:extLst>
                <a:ext uri="{FF2B5EF4-FFF2-40B4-BE49-F238E27FC236}">
                  <a16:creationId xmlns:a16="http://schemas.microsoft.com/office/drawing/2014/main" id="{B3FFC0C5-7417-4BF6-A1BD-9609BFD93B7C}"/>
                </a:ext>
              </a:extLst>
            </p:cNvPr>
            <p:cNvSpPr/>
            <p:nvPr/>
          </p:nvSpPr>
          <p:spPr>
            <a:xfrm>
              <a:off x="1384916" y="2151961"/>
              <a:ext cx="281933" cy="416316"/>
            </a:xfrm>
            <a:prstGeom prst="chevron">
              <a:avLst>
                <a:gd name="adj" fmla="val 5177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46">
                <a:defRPr/>
              </a:pPr>
              <a:endParaRPr kumimoji="1" lang="zh-TW" altLang="en-US">
                <a:solidFill>
                  <a:prstClr val="black"/>
                </a:solidFill>
                <a:latin typeface="Aptos" panose="02110004020202020204"/>
                <a:ea typeface="新細明體" panose="02020500000000000000" pitchFamily="18" charset="-120"/>
              </a:endParaRPr>
            </a:p>
          </p:txBody>
        </p:sp>
        <p:sp>
          <p:nvSpPr>
            <p:cNvPr id="35" name="＞形箭號 23">
              <a:extLst>
                <a:ext uri="{FF2B5EF4-FFF2-40B4-BE49-F238E27FC236}">
                  <a16:creationId xmlns:a16="http://schemas.microsoft.com/office/drawing/2014/main" id="{4C702B9F-ECF3-4577-994A-C929ADCD1729}"/>
                </a:ext>
              </a:extLst>
            </p:cNvPr>
            <p:cNvSpPr/>
            <p:nvPr/>
          </p:nvSpPr>
          <p:spPr>
            <a:xfrm>
              <a:off x="1152009" y="2151961"/>
              <a:ext cx="281933" cy="416316"/>
            </a:xfrm>
            <a:prstGeom prst="chevron">
              <a:avLst>
                <a:gd name="adj" fmla="val 5177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46">
                <a:defRPr/>
              </a:pPr>
              <a:endParaRPr kumimoji="1" lang="zh-TW" altLang="en-US">
                <a:solidFill>
                  <a:prstClr val="black"/>
                </a:solidFill>
                <a:latin typeface="Aptos" panose="02110004020202020204"/>
                <a:ea typeface="新細明體" panose="02020500000000000000" pitchFamily="18" charset="-120"/>
              </a:endParaRPr>
            </a:p>
          </p:txBody>
        </p:sp>
      </p:grpSp>
      <p:sp>
        <p:nvSpPr>
          <p:cNvPr id="28" name="內容版面配置區 2">
            <a:extLst>
              <a:ext uri="{FF2B5EF4-FFF2-40B4-BE49-F238E27FC236}">
                <a16:creationId xmlns:a16="http://schemas.microsoft.com/office/drawing/2014/main" id="{52BFD751-91F4-451A-A7F3-6A0C12A51795}"/>
              </a:ext>
            </a:extLst>
          </p:cNvPr>
          <p:cNvSpPr txBox="1">
            <a:spLocks/>
          </p:cNvSpPr>
          <p:nvPr/>
        </p:nvSpPr>
        <p:spPr>
          <a:xfrm>
            <a:off x="214738" y="0"/>
            <a:ext cx="11201545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一、創新促參推進機制</a:t>
            </a:r>
            <a:r>
              <a:rPr lang="en-US" altLang="zh-TW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(1/3)</a:t>
            </a:r>
            <a:endParaRPr lang="zh-TW" altLang="en-US" sz="3400" b="1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  <p:sp>
        <p:nvSpPr>
          <p:cNvPr id="30" name="Rectangle 43">
            <a:extLst>
              <a:ext uri="{FF2B5EF4-FFF2-40B4-BE49-F238E27FC236}">
                <a16:creationId xmlns:a16="http://schemas.microsoft.com/office/drawing/2014/main" id="{C5BE4BE8-3488-4B80-B9F7-00BC0AE1201E}"/>
              </a:ext>
            </a:extLst>
          </p:cNvPr>
          <p:cNvSpPr/>
          <p:nvPr/>
        </p:nvSpPr>
        <p:spPr>
          <a:xfrm>
            <a:off x="11560590" y="6453336"/>
            <a:ext cx="579805" cy="33381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108000" rIns="108000" anchor="ctr"/>
          <a:lstStyle/>
          <a:p>
            <a:pPr algn="ctr" defTabSz="1371600">
              <a:defRPr/>
            </a:pPr>
            <a:fld id="{9C34AD6A-AF67-46D2-9154-563BFADBFDF4}" type="slidenum">
              <a:rPr lang="en-US" altLang="zh-TW" sz="2000" kern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 Unicode MS" pitchFamily="34" charset="-120"/>
                <a:cs typeface="Arial" panose="020B0604020202020204" pitchFamily="34" charset="0"/>
              </a:rPr>
              <a:pPr algn="ctr" defTabSz="1371600">
                <a:defRPr/>
              </a:pPr>
              <a:t>4</a:t>
            </a:fld>
            <a:endParaRPr lang="en-US" altLang="zh-TW" sz="20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Arial Unicode MS" pitchFamily="34" charset="-120"/>
              <a:cs typeface="Arial" panose="020B0604020202020204" pitchFamily="34" charset="0"/>
            </a:endParaRPr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D9EE977D-06DC-43D9-AF0B-6A378A539B48}"/>
              </a:ext>
            </a:extLst>
          </p:cNvPr>
          <p:cNvGrpSpPr/>
          <p:nvPr/>
        </p:nvGrpSpPr>
        <p:grpSpPr>
          <a:xfrm>
            <a:off x="911424" y="2346360"/>
            <a:ext cx="10513168" cy="4150234"/>
            <a:chOff x="600957" y="2356610"/>
            <a:chExt cx="10513168" cy="4150234"/>
          </a:xfrm>
        </p:grpSpPr>
        <p:pic>
          <p:nvPicPr>
            <p:cNvPr id="2" name="圖片 1">
              <a:extLst>
                <a:ext uri="{FF2B5EF4-FFF2-40B4-BE49-F238E27FC236}">
                  <a16:creationId xmlns:a16="http://schemas.microsoft.com/office/drawing/2014/main" id="{01C9FC55-DB8F-4F9F-9A46-A91CBE8643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00957" y="2356610"/>
              <a:ext cx="10513168" cy="4150234"/>
            </a:xfrm>
            <a:prstGeom prst="rect">
              <a:avLst/>
            </a:prstGeom>
          </p:spPr>
        </p:pic>
        <p:grpSp>
          <p:nvGrpSpPr>
            <p:cNvPr id="5" name="群組 4">
              <a:extLst>
                <a:ext uri="{FF2B5EF4-FFF2-40B4-BE49-F238E27FC236}">
                  <a16:creationId xmlns:a16="http://schemas.microsoft.com/office/drawing/2014/main" id="{60C5CEAC-B016-4B09-97E0-6D5065EAE10E}"/>
                </a:ext>
              </a:extLst>
            </p:cNvPr>
            <p:cNvGrpSpPr/>
            <p:nvPr/>
          </p:nvGrpSpPr>
          <p:grpSpPr>
            <a:xfrm>
              <a:off x="3935760" y="3130640"/>
              <a:ext cx="3600400" cy="2393363"/>
              <a:chOff x="3935760" y="3130640"/>
              <a:chExt cx="3600400" cy="2393363"/>
            </a:xfrm>
          </p:grpSpPr>
          <p:sp>
            <p:nvSpPr>
              <p:cNvPr id="3" name="橢圓 2">
                <a:extLst>
                  <a:ext uri="{FF2B5EF4-FFF2-40B4-BE49-F238E27FC236}">
                    <a16:creationId xmlns:a16="http://schemas.microsoft.com/office/drawing/2014/main" id="{A0745390-CFE6-4943-B94B-4A91134F4246}"/>
                  </a:ext>
                </a:extLst>
              </p:cNvPr>
              <p:cNvSpPr/>
              <p:nvPr/>
            </p:nvSpPr>
            <p:spPr>
              <a:xfrm>
                <a:off x="3935760" y="3130640"/>
                <a:ext cx="3600400" cy="2393363"/>
              </a:xfrm>
              <a:prstGeom prst="ellipse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5D212E47-4ACE-4575-9D8B-9D755DBFD783}"/>
                  </a:ext>
                </a:extLst>
              </p:cNvPr>
              <p:cNvSpPr txBox="1"/>
              <p:nvPr/>
            </p:nvSpPr>
            <p:spPr>
              <a:xfrm>
                <a:off x="4300331" y="4058266"/>
                <a:ext cx="29523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3600" b="1" dirty="0">
                    <a:solidFill>
                      <a:srgbClr val="663300"/>
                    </a:solidFill>
                    <a:latin typeface="Microsoft YaHei" panose="020B0503020204020204" pitchFamily="34" charset="-122"/>
                    <a:ea typeface="Microsoft YaHei" panose="020B0503020204020204" pitchFamily="34" charset="-122"/>
                    <a:cs typeface="+mj-cs"/>
                  </a:rPr>
                  <a:t>院級促參機制</a:t>
                </a:r>
              </a:p>
            </p:txBody>
          </p:sp>
        </p:grpSp>
      </p:grpSp>
      <p:sp>
        <p:nvSpPr>
          <p:cNvPr id="7" name="文字方塊 6">
            <a:extLst>
              <a:ext uri="{FF2B5EF4-FFF2-40B4-BE49-F238E27FC236}">
                <a16:creationId xmlns:a16="http://schemas.microsoft.com/office/drawing/2014/main" id="{DB60E1EF-16B6-4AFE-B268-287013D10F87}"/>
              </a:ext>
            </a:extLst>
          </p:cNvPr>
          <p:cNvSpPr txBox="1"/>
          <p:nvPr/>
        </p:nvSpPr>
        <p:spPr>
          <a:xfrm>
            <a:off x="874672" y="5891068"/>
            <a:ext cx="10513168" cy="5622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兆元投資政府建設</a:t>
            </a:r>
          </a:p>
        </p:txBody>
      </p:sp>
      <p:sp>
        <p:nvSpPr>
          <p:cNvPr id="20" name="Freeform 5">
            <a:extLst>
              <a:ext uri="{FF2B5EF4-FFF2-40B4-BE49-F238E27FC236}">
                <a16:creationId xmlns:a16="http://schemas.microsoft.com/office/drawing/2014/main" id="{A1784430-A4A5-4DE9-A667-438662983370}"/>
              </a:ext>
            </a:extLst>
          </p:cNvPr>
          <p:cNvSpPr/>
          <p:nvPr/>
        </p:nvSpPr>
        <p:spPr>
          <a:xfrm rot="10800000">
            <a:off x="329478" y="692697"/>
            <a:ext cx="9865096" cy="80509"/>
          </a:xfrm>
          <a:custGeom>
            <a:avLst/>
            <a:gdLst/>
            <a:ahLst/>
            <a:cxnLst/>
            <a:rect l="l" t="t" r="r" b="b"/>
            <a:pathLst>
              <a:path w="17969914" h="9479129">
                <a:moveTo>
                  <a:pt x="0" y="0"/>
                </a:moveTo>
                <a:lnTo>
                  <a:pt x="17969914" y="0"/>
                </a:lnTo>
                <a:lnTo>
                  <a:pt x="17969914" y="9479130"/>
                </a:lnTo>
                <a:lnTo>
                  <a:pt x="0" y="94791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329172"/>
            </a:stretch>
          </a:blipFill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92339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直線接點 82">
            <a:extLst>
              <a:ext uri="{FF2B5EF4-FFF2-40B4-BE49-F238E27FC236}">
                <a16:creationId xmlns:a16="http://schemas.microsoft.com/office/drawing/2014/main" id="{F075966B-CDA2-4C1E-A567-0A7463E63306}"/>
              </a:ext>
            </a:extLst>
          </p:cNvPr>
          <p:cNvCxnSpPr>
            <a:cxnSpLocks/>
          </p:cNvCxnSpPr>
          <p:nvPr/>
        </p:nvCxnSpPr>
        <p:spPr>
          <a:xfrm flipV="1">
            <a:off x="2351583" y="4432803"/>
            <a:ext cx="0" cy="587256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43">
            <a:extLst>
              <a:ext uri="{FF2B5EF4-FFF2-40B4-BE49-F238E27FC236}">
                <a16:creationId xmlns:a16="http://schemas.microsoft.com/office/drawing/2014/main" id="{5B85004C-3859-4C81-A57D-692365C6FCE3}"/>
              </a:ext>
            </a:extLst>
          </p:cNvPr>
          <p:cNvSpPr/>
          <p:nvPr/>
        </p:nvSpPr>
        <p:spPr>
          <a:xfrm>
            <a:off x="11560590" y="6453336"/>
            <a:ext cx="579805" cy="33381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108000" rIns="108000" anchor="ctr"/>
          <a:lstStyle/>
          <a:p>
            <a:pPr algn="ctr" defTabSz="1371600">
              <a:defRPr/>
            </a:pPr>
            <a:fld id="{9C34AD6A-AF67-46D2-9154-563BFADBFDF4}" type="slidenum">
              <a:rPr lang="en-US" altLang="zh-TW" sz="2000" kern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 Unicode MS" pitchFamily="34" charset="-120"/>
                <a:cs typeface="Arial" panose="020B0604020202020204" pitchFamily="34" charset="0"/>
              </a:rPr>
              <a:pPr algn="ctr" defTabSz="1371600">
                <a:defRPr/>
              </a:pPr>
              <a:t>5</a:t>
            </a:fld>
            <a:endParaRPr lang="en-US" altLang="zh-TW" sz="20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Arial Unicode MS" pitchFamily="34" charset="-120"/>
              <a:cs typeface="Arial" panose="020B0604020202020204" pitchFamily="34" charset="0"/>
            </a:endParaRPr>
          </a:p>
        </p:txBody>
      </p:sp>
      <p:cxnSp>
        <p:nvCxnSpPr>
          <p:cNvPr id="81" name="直線單箭頭接點 80">
            <a:extLst>
              <a:ext uri="{FF2B5EF4-FFF2-40B4-BE49-F238E27FC236}">
                <a16:creationId xmlns:a16="http://schemas.microsoft.com/office/drawing/2014/main" id="{65A1997C-727C-452C-9B4D-F22ABCE95ED0}"/>
              </a:ext>
            </a:extLst>
          </p:cNvPr>
          <p:cNvCxnSpPr>
            <a:cxnSpLocks/>
          </p:cNvCxnSpPr>
          <p:nvPr/>
        </p:nvCxnSpPr>
        <p:spPr>
          <a:xfrm>
            <a:off x="4308287" y="3729160"/>
            <a:ext cx="1308752" cy="0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接點 84">
            <a:extLst>
              <a:ext uri="{FF2B5EF4-FFF2-40B4-BE49-F238E27FC236}">
                <a16:creationId xmlns:a16="http://schemas.microsoft.com/office/drawing/2014/main" id="{76C09EBE-9847-44BF-ACC4-AF35B25CFD28}"/>
              </a:ext>
            </a:extLst>
          </p:cNvPr>
          <p:cNvCxnSpPr>
            <a:cxnSpLocks/>
          </p:cNvCxnSpPr>
          <p:nvPr/>
        </p:nvCxnSpPr>
        <p:spPr>
          <a:xfrm flipH="1" flipV="1">
            <a:off x="2351583" y="4432803"/>
            <a:ext cx="6876184" cy="1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接點 87">
            <a:extLst>
              <a:ext uri="{FF2B5EF4-FFF2-40B4-BE49-F238E27FC236}">
                <a16:creationId xmlns:a16="http://schemas.microsoft.com/office/drawing/2014/main" id="{9E0C787C-467D-4C20-BBA0-BE1121133C4A}"/>
              </a:ext>
            </a:extLst>
          </p:cNvPr>
          <p:cNvCxnSpPr>
            <a:cxnSpLocks/>
          </p:cNvCxnSpPr>
          <p:nvPr/>
        </p:nvCxnSpPr>
        <p:spPr>
          <a:xfrm flipV="1">
            <a:off x="9227766" y="4432803"/>
            <a:ext cx="0" cy="671163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矩形: 圓角 93">
            <a:extLst>
              <a:ext uri="{FF2B5EF4-FFF2-40B4-BE49-F238E27FC236}">
                <a16:creationId xmlns:a16="http://schemas.microsoft.com/office/drawing/2014/main" id="{FBE75392-8478-4D4F-8820-4ABB3AFEF11B}"/>
              </a:ext>
            </a:extLst>
          </p:cNvPr>
          <p:cNvSpPr/>
          <p:nvPr/>
        </p:nvSpPr>
        <p:spPr>
          <a:xfrm>
            <a:off x="2330268" y="3433490"/>
            <a:ext cx="2626091" cy="649505"/>
          </a:xfrm>
          <a:prstGeom prst="roundRect">
            <a:avLst>
              <a:gd name="adj" fmla="val 3298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行政幕僚：國發會、財政部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zh-TW" altLang="en-US" sz="16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促參專案辦公室</a:t>
            </a:r>
            <a:endParaRPr lang="en-US" altLang="zh-TW" sz="16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95" name="直線接點 94">
            <a:extLst>
              <a:ext uri="{FF2B5EF4-FFF2-40B4-BE49-F238E27FC236}">
                <a16:creationId xmlns:a16="http://schemas.microsoft.com/office/drawing/2014/main" id="{23553F82-EF33-4985-AAAF-64A8BFDB26E2}"/>
              </a:ext>
            </a:extLst>
          </p:cNvPr>
          <p:cNvCxnSpPr>
            <a:cxnSpLocks/>
          </p:cNvCxnSpPr>
          <p:nvPr/>
        </p:nvCxnSpPr>
        <p:spPr>
          <a:xfrm flipH="1">
            <a:off x="5659889" y="2729126"/>
            <a:ext cx="1" cy="1703677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群組 98">
            <a:extLst>
              <a:ext uri="{FF2B5EF4-FFF2-40B4-BE49-F238E27FC236}">
                <a16:creationId xmlns:a16="http://schemas.microsoft.com/office/drawing/2014/main" id="{24DBE905-3925-44EE-A17F-5FD2C935B4DE}"/>
              </a:ext>
            </a:extLst>
          </p:cNvPr>
          <p:cNvGrpSpPr/>
          <p:nvPr/>
        </p:nvGrpSpPr>
        <p:grpSpPr>
          <a:xfrm>
            <a:off x="2330268" y="2276872"/>
            <a:ext cx="6897498" cy="898593"/>
            <a:chOff x="4323908" y="754447"/>
            <a:chExt cx="3371593" cy="900461"/>
          </a:xfrm>
        </p:grpSpPr>
        <p:sp>
          <p:nvSpPr>
            <p:cNvPr id="100" name="文字方塊 99">
              <a:extLst>
                <a:ext uri="{FF2B5EF4-FFF2-40B4-BE49-F238E27FC236}">
                  <a16:creationId xmlns:a16="http://schemas.microsoft.com/office/drawing/2014/main" id="{DB2D52A7-6694-4248-B725-6C15B9520CF0}"/>
                </a:ext>
              </a:extLst>
            </p:cNvPr>
            <p:cNvSpPr txBox="1"/>
            <p:nvPr/>
          </p:nvSpPr>
          <p:spPr>
            <a:xfrm>
              <a:off x="4323908" y="1261272"/>
              <a:ext cx="3371593" cy="39363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noFill/>
              <a:prstDash val="sysDash"/>
            </a:ln>
          </p:spPr>
          <p:txBody>
            <a:bodyPr wrap="square" anchor="ctr">
              <a:noAutofit/>
            </a:bodyPr>
            <a:lstStyle/>
            <a:p>
              <a:pPr marL="0" marR="0" lvl="0" indent="0" algn="ctr" defTabSz="91425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b="1" dirty="0">
                  <a:solidFill>
                    <a:schemeClr val="accent6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召集人：行政院秘書長、國發會主委、財政部部長</a:t>
              </a:r>
              <a:endParaRPr lang="en-US" altLang="zh-TW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0A1B635D-F647-4ADB-812E-D9E77C9A9781}"/>
                </a:ext>
              </a:extLst>
            </p:cNvPr>
            <p:cNvSpPr txBox="1"/>
            <p:nvPr/>
          </p:nvSpPr>
          <p:spPr>
            <a:xfrm>
              <a:off x="4323908" y="754447"/>
              <a:ext cx="3366752" cy="52301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noFill/>
              <a:prstDash val="sysDash"/>
            </a:ln>
          </p:spPr>
          <p:txBody>
            <a:bodyPr wrap="square" anchor="ctr">
              <a:noAutofit/>
            </a:bodyPr>
            <a:lstStyle/>
            <a:p>
              <a:pPr marL="0" marR="0" lvl="0" indent="0" algn="ctr" defTabSz="91425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TW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  <a:p>
              <a:pPr marL="0" marR="0" lvl="0" indent="0" algn="ctr" defTabSz="914259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b="1" dirty="0">
                  <a:solidFill>
                    <a:schemeClr val="accent6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行政院促進民間參與公共建設推進專案會議</a:t>
              </a:r>
            </a:p>
          </p:txBody>
        </p:sp>
      </p:grpSp>
      <p:sp>
        <p:nvSpPr>
          <p:cNvPr id="33" name="Freeform 5">
            <a:extLst>
              <a:ext uri="{FF2B5EF4-FFF2-40B4-BE49-F238E27FC236}">
                <a16:creationId xmlns:a16="http://schemas.microsoft.com/office/drawing/2014/main" id="{4BDCA81B-536D-40C6-B9DA-7E944C381B7D}"/>
              </a:ext>
            </a:extLst>
          </p:cNvPr>
          <p:cNvSpPr/>
          <p:nvPr/>
        </p:nvSpPr>
        <p:spPr>
          <a:xfrm rot="10800000">
            <a:off x="329478" y="694487"/>
            <a:ext cx="9865096" cy="80509"/>
          </a:xfrm>
          <a:custGeom>
            <a:avLst/>
            <a:gdLst/>
            <a:ahLst/>
            <a:cxnLst/>
            <a:rect l="l" t="t" r="r" b="b"/>
            <a:pathLst>
              <a:path w="17969914" h="9479129">
                <a:moveTo>
                  <a:pt x="0" y="0"/>
                </a:moveTo>
                <a:lnTo>
                  <a:pt x="17969914" y="0"/>
                </a:lnTo>
                <a:lnTo>
                  <a:pt x="17969914" y="9479130"/>
                </a:lnTo>
                <a:lnTo>
                  <a:pt x="0" y="94791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329172"/>
            </a:stretch>
          </a:blipFill>
        </p:spPr>
        <p:txBody>
          <a:bodyPr/>
          <a:lstStyle/>
          <a:p>
            <a:endParaRPr lang="zh-TW" altLang="en-US" dirty="0"/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C2287F0D-6A26-47A3-9D39-9E2749AA1980}"/>
              </a:ext>
            </a:extLst>
          </p:cNvPr>
          <p:cNvSpPr txBox="1"/>
          <p:nvPr/>
        </p:nvSpPr>
        <p:spPr>
          <a:xfrm>
            <a:off x="1199456" y="4581128"/>
            <a:ext cx="2353329" cy="797333"/>
          </a:xfrm>
          <a:prstGeom prst="rect">
            <a:avLst/>
          </a:prstGeom>
          <a:solidFill>
            <a:srgbClr val="A568D2"/>
          </a:solidFill>
          <a:ln w="19050">
            <a:noFill/>
            <a:prstDash val="sysDash"/>
          </a:ln>
        </p:spPr>
        <p:txBody>
          <a:bodyPr wrap="square" anchor="ctr">
            <a:noAutofit/>
          </a:bodyPr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ctr" defTabSz="914259" rtl="0" eaLnBrk="0" fontAlgn="auto" latinLnBrk="0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促參工作小組</a:t>
            </a:r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DAE4B3E4-35E7-46AE-8147-227C91DE94B3}"/>
              </a:ext>
            </a:extLst>
          </p:cNvPr>
          <p:cNvSpPr txBox="1"/>
          <p:nvPr/>
        </p:nvSpPr>
        <p:spPr>
          <a:xfrm>
            <a:off x="7931622" y="4653136"/>
            <a:ext cx="2353329" cy="779960"/>
          </a:xfrm>
          <a:prstGeom prst="rect">
            <a:avLst/>
          </a:prstGeom>
          <a:solidFill>
            <a:srgbClr val="C55A11"/>
          </a:solidFill>
          <a:ln w="19050">
            <a:noFill/>
            <a:prstDash val="sysDash"/>
          </a:ln>
        </p:spPr>
        <p:txBody>
          <a:bodyPr wrap="square" anchor="ctr">
            <a:noAutofit/>
          </a:bodyPr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ctr" defTabSz="914259" rtl="0" eaLnBrk="0" fontAlgn="auto" latinLnBrk="0" hangingPunc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2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法規調適</a:t>
            </a:r>
            <a:r>
              <a:rPr kumimoji="0" lang="zh-TW" alt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小組</a:t>
            </a:r>
          </a:p>
        </p:txBody>
      </p:sp>
      <p:sp>
        <p:nvSpPr>
          <p:cNvPr id="54" name="標題 1">
            <a:extLst>
              <a:ext uri="{FF2B5EF4-FFF2-40B4-BE49-F238E27FC236}">
                <a16:creationId xmlns:a16="http://schemas.microsoft.com/office/drawing/2014/main" id="{80586126-FBCB-4159-95E9-D18161162D38}"/>
              </a:ext>
            </a:extLst>
          </p:cNvPr>
          <p:cNvSpPr txBox="1">
            <a:spLocks/>
          </p:cNvSpPr>
          <p:nvPr/>
        </p:nvSpPr>
        <p:spPr>
          <a:xfrm>
            <a:off x="645211" y="828634"/>
            <a:ext cx="11495175" cy="94418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259" rtl="0" eaLnBrk="1" latinLnBrk="0" hangingPunct="1"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成立院級促參機制，架構公私協力平台</a:t>
            </a:r>
          </a:p>
        </p:txBody>
      </p:sp>
      <p:grpSp>
        <p:nvGrpSpPr>
          <p:cNvPr id="55" name="群組 54">
            <a:extLst>
              <a:ext uri="{FF2B5EF4-FFF2-40B4-BE49-F238E27FC236}">
                <a16:creationId xmlns:a16="http://schemas.microsoft.com/office/drawing/2014/main" id="{72BFAF1D-42D1-4CA8-B2FA-F4C3CD290262}"/>
              </a:ext>
            </a:extLst>
          </p:cNvPr>
          <p:cNvGrpSpPr/>
          <p:nvPr/>
        </p:nvGrpSpPr>
        <p:grpSpPr>
          <a:xfrm>
            <a:off x="247782" y="900642"/>
            <a:ext cx="382501" cy="309302"/>
            <a:chOff x="1152009" y="2151961"/>
            <a:chExt cx="514840" cy="416316"/>
          </a:xfrm>
        </p:grpSpPr>
        <p:sp>
          <p:nvSpPr>
            <p:cNvPr id="56" name="＞形箭號 22">
              <a:extLst>
                <a:ext uri="{FF2B5EF4-FFF2-40B4-BE49-F238E27FC236}">
                  <a16:creationId xmlns:a16="http://schemas.microsoft.com/office/drawing/2014/main" id="{946EF269-EF7E-4BDD-9E65-E931F0464E41}"/>
                </a:ext>
              </a:extLst>
            </p:cNvPr>
            <p:cNvSpPr/>
            <p:nvPr/>
          </p:nvSpPr>
          <p:spPr>
            <a:xfrm>
              <a:off x="1384916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57" name="＞形箭號 23">
              <a:extLst>
                <a:ext uri="{FF2B5EF4-FFF2-40B4-BE49-F238E27FC236}">
                  <a16:creationId xmlns:a16="http://schemas.microsoft.com/office/drawing/2014/main" id="{9F455129-65B7-4E7A-B456-F79AB9C13D91}"/>
                </a:ext>
              </a:extLst>
            </p:cNvPr>
            <p:cNvSpPr/>
            <p:nvPr/>
          </p:nvSpPr>
          <p:spPr>
            <a:xfrm>
              <a:off x="1152009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</p:grpSp>
      <p:sp>
        <p:nvSpPr>
          <p:cNvPr id="64" name="內容版面配置區 2">
            <a:extLst>
              <a:ext uri="{FF2B5EF4-FFF2-40B4-BE49-F238E27FC236}">
                <a16:creationId xmlns:a16="http://schemas.microsoft.com/office/drawing/2014/main" id="{04EC89BC-C6BD-4CC7-ACBE-25B4E896AB42}"/>
              </a:ext>
            </a:extLst>
          </p:cNvPr>
          <p:cNvSpPr txBox="1">
            <a:spLocks/>
          </p:cNvSpPr>
          <p:nvPr/>
        </p:nvSpPr>
        <p:spPr>
          <a:xfrm>
            <a:off x="263352" y="1268760"/>
            <a:ext cx="11371208" cy="1458316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l"/>
            </a:pPr>
            <a:r>
              <a:rPr lang="zh-TW" altLang="en-US" sz="18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建立院層級促參推進專案會議，下設促參工作小組及法規調適小組，由擴增促參案源、促進政府及民間雙向提案，以及相關法規鬆綁等面向，增加民間資金投入公共建設的意願及規模。</a:t>
            </a:r>
            <a:endParaRPr lang="en-US" altLang="zh-TW" sz="1800" b="1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  <p:sp>
        <p:nvSpPr>
          <p:cNvPr id="97" name="內容版面配置區 2">
            <a:extLst>
              <a:ext uri="{FF2B5EF4-FFF2-40B4-BE49-F238E27FC236}">
                <a16:creationId xmlns:a16="http://schemas.microsoft.com/office/drawing/2014/main" id="{09271A0A-2574-4D3F-B645-4CBDE627DB27}"/>
              </a:ext>
            </a:extLst>
          </p:cNvPr>
          <p:cNvSpPr txBox="1">
            <a:spLocks/>
          </p:cNvSpPr>
          <p:nvPr/>
        </p:nvSpPr>
        <p:spPr>
          <a:xfrm>
            <a:off x="214738" y="0"/>
            <a:ext cx="11201545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一、創新促參推進機制</a:t>
            </a:r>
            <a:r>
              <a:rPr lang="en-US" altLang="zh-TW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(2/3)</a:t>
            </a:r>
            <a:endParaRPr lang="zh-TW" altLang="en-US" sz="3400" b="1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  <p:sp>
        <p:nvSpPr>
          <p:cNvPr id="21" name="矩形: 圓角 20">
            <a:extLst>
              <a:ext uri="{FF2B5EF4-FFF2-40B4-BE49-F238E27FC236}">
                <a16:creationId xmlns:a16="http://schemas.microsoft.com/office/drawing/2014/main" id="{1EF9D358-A659-4C92-BCDA-BBE1D068EB8B}"/>
              </a:ext>
            </a:extLst>
          </p:cNvPr>
          <p:cNvSpPr/>
          <p:nvPr/>
        </p:nvSpPr>
        <p:spPr>
          <a:xfrm>
            <a:off x="1199457" y="5589240"/>
            <a:ext cx="5544615" cy="854133"/>
          </a:xfrm>
          <a:prstGeom prst="roundRect">
            <a:avLst>
              <a:gd name="adj" fmla="val 3298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r>
              <a:rPr lang="zh-TW" altLang="en-US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輔導團隊：</a:t>
            </a:r>
            <a:endParaRPr lang="en-US" altLang="zh-TW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en-US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促參專案辦公室</a:t>
            </a:r>
            <a:r>
              <a:rPr lang="en-US" altLang="zh-TW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推動促參事宜</a:t>
            </a:r>
            <a:r>
              <a:rPr lang="en-US" altLang="zh-TW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</a:p>
          <a:p>
            <a:r>
              <a:rPr lang="zh-TW" altLang="en-US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資本市場服務團</a:t>
            </a:r>
            <a:r>
              <a:rPr lang="en-US" altLang="zh-TW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推動永續發展債券及公共建設證券化</a:t>
            </a:r>
            <a:r>
              <a:rPr lang="en-US" altLang="zh-TW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24911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直線接點 72">
            <a:extLst>
              <a:ext uri="{FF2B5EF4-FFF2-40B4-BE49-F238E27FC236}">
                <a16:creationId xmlns:a16="http://schemas.microsoft.com/office/drawing/2014/main" id="{D8582EAC-BBDD-40E1-B4C2-54C90B068CA1}"/>
              </a:ext>
            </a:extLst>
          </p:cNvPr>
          <p:cNvCxnSpPr>
            <a:cxnSpLocks/>
          </p:cNvCxnSpPr>
          <p:nvPr/>
        </p:nvCxnSpPr>
        <p:spPr>
          <a:xfrm>
            <a:off x="5928951" y="2728857"/>
            <a:ext cx="2973" cy="1106543"/>
          </a:xfrm>
          <a:prstGeom prst="line">
            <a:avLst/>
          </a:prstGeom>
          <a:ln w="38100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>
            <a:extLst>
              <a:ext uri="{FF2B5EF4-FFF2-40B4-BE49-F238E27FC236}">
                <a16:creationId xmlns:a16="http://schemas.microsoft.com/office/drawing/2014/main" id="{2CEF1792-E0B3-46E6-9381-0D625E4F0B4C}"/>
              </a:ext>
            </a:extLst>
          </p:cNvPr>
          <p:cNvGrpSpPr/>
          <p:nvPr/>
        </p:nvGrpSpPr>
        <p:grpSpPr>
          <a:xfrm>
            <a:off x="5277311" y="1643201"/>
            <a:ext cx="836115" cy="1110624"/>
            <a:chOff x="5277311" y="1735533"/>
            <a:chExt cx="836115" cy="1110624"/>
          </a:xfrm>
        </p:grpSpPr>
        <p:cxnSp>
          <p:nvCxnSpPr>
            <p:cNvPr id="23" name="接點: 肘形 44">
              <a:extLst>
                <a:ext uri="{FF2B5EF4-FFF2-40B4-BE49-F238E27FC236}">
                  <a16:creationId xmlns:a16="http://schemas.microsoft.com/office/drawing/2014/main" id="{7B4C5AD0-7B78-41A3-B350-2C0D8855B842}"/>
                </a:ext>
              </a:extLst>
            </p:cNvPr>
            <p:cNvCxnSpPr>
              <a:cxnSpLocks/>
            </p:cNvCxnSpPr>
            <p:nvPr/>
          </p:nvCxnSpPr>
          <p:spPr>
            <a:xfrm>
              <a:off x="5277311" y="2085516"/>
              <a:ext cx="836115" cy="760641"/>
            </a:xfrm>
            <a:prstGeom prst="bentConnector3">
              <a:avLst>
                <a:gd name="adj1" fmla="val 77617"/>
              </a:avLst>
            </a:prstGeom>
            <a:ln w="38100">
              <a:solidFill>
                <a:schemeClr val="tx2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接點: 肘形 44">
              <a:extLst>
                <a:ext uri="{FF2B5EF4-FFF2-40B4-BE49-F238E27FC236}">
                  <a16:creationId xmlns:a16="http://schemas.microsoft.com/office/drawing/2014/main" id="{256F80E0-5CE4-4209-94FA-398D5A2B9F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94918" y="1735533"/>
              <a:ext cx="699093" cy="352220"/>
            </a:xfrm>
            <a:prstGeom prst="bentConnector3">
              <a:avLst>
                <a:gd name="adj1" fmla="val 90725"/>
              </a:avLst>
            </a:prstGeom>
            <a:ln w="38100">
              <a:solidFill>
                <a:schemeClr val="tx2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直線單箭頭接點 28">
            <a:extLst>
              <a:ext uri="{FF2B5EF4-FFF2-40B4-BE49-F238E27FC236}">
                <a16:creationId xmlns:a16="http://schemas.microsoft.com/office/drawing/2014/main" id="{EA2B0888-0C24-41BF-AFDA-66FE8E0074A2}"/>
              </a:ext>
            </a:extLst>
          </p:cNvPr>
          <p:cNvCxnSpPr>
            <a:cxnSpLocks/>
          </p:cNvCxnSpPr>
          <p:nvPr/>
        </p:nvCxnSpPr>
        <p:spPr>
          <a:xfrm flipV="1">
            <a:off x="4823562" y="3590772"/>
            <a:ext cx="0" cy="1800199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7570B824-527D-4522-82FF-67F948AC9AAA}"/>
              </a:ext>
            </a:extLst>
          </p:cNvPr>
          <p:cNvCxnSpPr>
            <a:cxnSpLocks/>
          </p:cNvCxnSpPr>
          <p:nvPr/>
        </p:nvCxnSpPr>
        <p:spPr>
          <a:xfrm>
            <a:off x="3575720" y="2070963"/>
            <a:ext cx="0" cy="164136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接點: 肘形 44">
            <a:extLst>
              <a:ext uri="{FF2B5EF4-FFF2-40B4-BE49-F238E27FC236}">
                <a16:creationId xmlns:a16="http://schemas.microsoft.com/office/drawing/2014/main" id="{DAFF32C1-A38B-44C0-99B8-8BF60C3A95E5}"/>
              </a:ext>
            </a:extLst>
          </p:cNvPr>
          <p:cNvCxnSpPr>
            <a:cxnSpLocks/>
          </p:cNvCxnSpPr>
          <p:nvPr/>
        </p:nvCxnSpPr>
        <p:spPr>
          <a:xfrm flipV="1">
            <a:off x="728256" y="5605921"/>
            <a:ext cx="1648828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字方塊 2">
            <a:extLst>
              <a:ext uri="{FF2B5EF4-FFF2-40B4-BE49-F238E27FC236}">
                <a16:creationId xmlns:a16="http://schemas.microsoft.com/office/drawing/2014/main" id="{E6BF604D-35A6-4AB6-A317-6AAE640118F7}"/>
              </a:ext>
            </a:extLst>
          </p:cNvPr>
          <p:cNvSpPr txBox="1">
            <a:spLocks/>
          </p:cNvSpPr>
          <p:nvPr/>
        </p:nvSpPr>
        <p:spPr>
          <a:xfrm>
            <a:off x="337513" y="4798955"/>
            <a:ext cx="492443" cy="1240088"/>
          </a:xfrm>
          <a:prstGeom prst="rect">
            <a:avLst/>
          </a:prstGeom>
          <a:solidFill>
            <a:srgbClr val="D4E8C6"/>
          </a:solidFill>
        </p:spPr>
        <p:txBody>
          <a:bodyPr vert="eaVert" wrap="square" rtlCol="0" anchor="ctr">
            <a:spAutoFit/>
          </a:bodyPr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民間提案</a:t>
            </a:r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id="{325EA786-72CF-4B2B-A848-A0FB3EB2F58A}"/>
              </a:ext>
            </a:extLst>
          </p:cNvPr>
          <p:cNvGrpSpPr/>
          <p:nvPr/>
        </p:nvGrpSpPr>
        <p:grpSpPr>
          <a:xfrm>
            <a:off x="6015047" y="1276502"/>
            <a:ext cx="2132682" cy="938131"/>
            <a:chOff x="1530983" y="389144"/>
            <a:chExt cx="2831037" cy="844509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69819F3F-6DFF-4B2C-A407-E3EA07597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4020" y="404942"/>
              <a:ext cx="2808000" cy="828711"/>
            </a:xfrm>
            <a:prstGeom prst="roundRect">
              <a:avLst>
                <a:gd name="adj" fmla="val 7323"/>
              </a:avLst>
            </a:prstGeom>
            <a:noFill/>
            <a:ln w="38100" cap="flat" cmpd="sng" algn="ctr">
              <a:solidFill>
                <a:srgbClr val="16ACC0"/>
              </a:solidFill>
              <a:prstDash val="solid"/>
              <a:miter lim="800000"/>
              <a:headEnd/>
              <a:tailEnd/>
            </a:ln>
            <a:effectLst/>
          </p:spPr>
          <p:txBody>
            <a:bodyPr lIns="0" rIns="0" anchor="ctr"/>
            <a:lstStyle>
              <a:lvl1pPr marL="177800" indent="-1778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9pPr>
            </a:lstStyle>
            <a:p>
              <a:pPr marL="361950" marR="0" lvl="0" indent="0" algn="l" defTabSz="914259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2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16ACC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民間參與公共</a:t>
              </a:r>
              <a:br>
                <a:rPr kumimoji="0" lang="en-US" altLang="zh-TW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16ACC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</a:br>
              <a:r>
                <a:rPr kumimoji="0" lang="zh-TW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16ACC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建設</a:t>
              </a:r>
              <a:endParaRPr kumimoji="0" lang="en-US" altLang="zh-TW" sz="1400" b="1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</p:txBody>
        </p:sp>
        <p:sp>
          <p:nvSpPr>
            <p:cNvPr id="6" name="AutoShape 3">
              <a:extLst>
                <a:ext uri="{FF2B5EF4-FFF2-40B4-BE49-F238E27FC236}">
                  <a16:creationId xmlns:a16="http://schemas.microsoft.com/office/drawing/2014/main" id="{9169E91D-8E8E-49DE-BB6E-CD64A85B62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0983" y="389144"/>
              <a:ext cx="476711" cy="828711"/>
            </a:xfrm>
            <a:prstGeom prst="roundRect">
              <a:avLst>
                <a:gd name="adj" fmla="val 27091"/>
              </a:avLst>
            </a:prstGeom>
            <a:solidFill>
              <a:srgbClr val="16ACC0"/>
            </a:solidFill>
            <a:ln>
              <a:solidFill>
                <a:srgbClr val="16ACC0"/>
              </a:solidFill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lIns="0" rIns="0" anchor="ctr"/>
            <a:lstStyle>
              <a:lvl1pPr marL="177800" indent="-1778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9pPr>
            </a:lstStyle>
            <a:p>
              <a:pPr marL="90488" marR="0" lvl="0" indent="-1588" algn="ctr" defTabSz="914259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2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促參</a:t>
              </a:r>
              <a:endParaRPr kumimoji="1" lang="en-US" altLang="zh-TW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</p:txBody>
        </p:sp>
      </p:grpSp>
      <p:grpSp>
        <p:nvGrpSpPr>
          <p:cNvPr id="26" name="群組 25">
            <a:extLst>
              <a:ext uri="{FF2B5EF4-FFF2-40B4-BE49-F238E27FC236}">
                <a16:creationId xmlns:a16="http://schemas.microsoft.com/office/drawing/2014/main" id="{4AFF487E-48FF-4D28-8C27-E8FB184B6150}"/>
              </a:ext>
            </a:extLst>
          </p:cNvPr>
          <p:cNvGrpSpPr/>
          <p:nvPr/>
        </p:nvGrpSpPr>
        <p:grpSpPr>
          <a:xfrm>
            <a:off x="6023993" y="2328556"/>
            <a:ext cx="2124454" cy="1124402"/>
            <a:chOff x="6023993" y="2413248"/>
            <a:chExt cx="2124454" cy="1008112"/>
          </a:xfrm>
        </p:grpSpPr>
        <p:sp>
          <p:nvSpPr>
            <p:cNvPr id="8" name="AutoShape 3">
              <a:extLst>
                <a:ext uri="{FF2B5EF4-FFF2-40B4-BE49-F238E27FC236}">
                  <a16:creationId xmlns:a16="http://schemas.microsoft.com/office/drawing/2014/main" id="{4C3ED079-528F-4F47-A10F-CDA79D2B4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7373" y="2429200"/>
              <a:ext cx="2091074" cy="975698"/>
            </a:xfrm>
            <a:prstGeom prst="roundRect">
              <a:avLst>
                <a:gd name="adj" fmla="val 7323"/>
              </a:avLst>
            </a:prstGeom>
            <a:solidFill>
              <a:schemeClr val="bg1"/>
            </a:solidFill>
            <a:ln w="38100" cap="flat" cmpd="sng" algn="ctr">
              <a:solidFill>
                <a:schemeClr val="accent1"/>
              </a:solidFill>
              <a:prstDash val="solid"/>
              <a:miter lim="800000"/>
              <a:headEnd/>
              <a:tailEnd/>
            </a:ln>
            <a:effectLst/>
          </p:spPr>
          <p:txBody>
            <a:bodyPr lIns="0" rIns="0" anchor="ctr"/>
            <a:lstStyle>
              <a:lvl1pPr marL="177800" indent="-1778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9pPr>
            </a:lstStyle>
            <a:p>
              <a:pPr marL="361950" marR="0" lvl="0" indent="0" algn="l" defTabSz="914259" rtl="0" eaLnBrk="1" fontAlgn="auto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  <a:defRPr/>
              </a:pPr>
              <a:endParaRPr kumimoji="0" lang="en-US" altLang="zh-TW" sz="100" b="1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  <a:p>
              <a:pPr marL="361950" marR="0" lvl="0" indent="0" algn="l" defTabSz="914259" rtl="0" eaLnBrk="1" fontAlgn="auto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  <a:defRPr/>
              </a:pPr>
              <a:endParaRPr kumimoji="0" lang="en-US" altLang="zh-TW" sz="100" b="1" kern="0" dirty="0">
                <a:solidFill>
                  <a:srgbClr val="4F81B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61950" marR="0" lvl="0" indent="0" algn="l" defTabSz="914259" rtl="0" eaLnBrk="1" fontAlgn="auto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4F81BD">
                      <a:lumMod val="75000"/>
                    </a:srgbClr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計畫提報行政院</a:t>
              </a:r>
              <a:endParaRPr kumimoji="0" lang="en-US" altLang="zh-TW" sz="1400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</p:txBody>
        </p:sp>
        <p:sp>
          <p:nvSpPr>
            <p:cNvPr id="9" name="AutoShape 3">
              <a:extLst>
                <a:ext uri="{FF2B5EF4-FFF2-40B4-BE49-F238E27FC236}">
                  <a16:creationId xmlns:a16="http://schemas.microsoft.com/office/drawing/2014/main" id="{8379A57A-3553-4635-9E7F-FB819792EC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3993" y="2413248"/>
              <a:ext cx="378659" cy="1008112"/>
            </a:xfrm>
            <a:prstGeom prst="roundRect">
              <a:avLst>
                <a:gd name="adj" fmla="val 27091"/>
              </a:avLst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/>
              </a:solidFill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lIns="0" rIns="0" anchor="ctr"/>
            <a:lstStyle>
              <a:lvl1pPr marL="177800" indent="-1778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9pPr>
            </a:lstStyle>
            <a:p>
              <a:pPr marL="90488" indent="-1588" algn="ctr">
                <a:spcBef>
                  <a:spcPts val="200"/>
                </a:spcBef>
                <a:spcAft>
                  <a:spcPts val="200"/>
                </a:spcAft>
                <a:defRPr/>
              </a:pPr>
              <a:r>
                <a:rPr lang="zh-TW" altLang="en-US" sz="1400" b="1" kern="0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公務預算</a:t>
              </a:r>
              <a:endParaRPr lang="en-US" altLang="zh-TW" sz="1400" b="1" kern="0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0" name="AutoShape 3">
            <a:extLst>
              <a:ext uri="{FF2B5EF4-FFF2-40B4-BE49-F238E27FC236}">
                <a16:creationId xmlns:a16="http://schemas.microsoft.com/office/drawing/2014/main" id="{1E01693E-0F5C-4DC0-B08D-1A6F2CFF2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8597" y="2352695"/>
            <a:ext cx="1400980" cy="907844"/>
          </a:xfrm>
          <a:prstGeom prst="roundRect">
            <a:avLst>
              <a:gd name="adj" fmla="val 7323"/>
            </a:avLst>
          </a:prstGeom>
          <a:noFill/>
          <a:ln w="381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vert="horz" lIns="0" rIns="0" anchor="ctr"/>
          <a:lstStyle>
            <a:lvl1pPr marL="177800" indent="-1778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ctr" defTabSz="914259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1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主管部會</a:t>
            </a:r>
            <a:endParaRPr kumimoji="0" lang="en-US" altLang="zh-TW" sz="1400" b="1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ctr" defTabSz="914259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中長程個案</a:t>
            </a:r>
            <a:endParaRPr kumimoji="0" lang="en-US" altLang="zh-TW" sz="1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ctr" defTabSz="914259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計畫</a:t>
            </a:r>
            <a:endParaRPr kumimoji="0" lang="en-US" altLang="zh-TW" sz="1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1" name="流程圖: 替代程序 16">
            <a:extLst>
              <a:ext uri="{FF2B5EF4-FFF2-40B4-BE49-F238E27FC236}">
                <a16:creationId xmlns:a16="http://schemas.microsoft.com/office/drawing/2014/main" id="{89FF91F7-3353-43DF-B920-DB14FA6A1E86}"/>
              </a:ext>
            </a:extLst>
          </p:cNvPr>
          <p:cNvSpPr/>
          <p:nvPr/>
        </p:nvSpPr>
        <p:spPr>
          <a:xfrm>
            <a:off x="10240190" y="2382172"/>
            <a:ext cx="392314" cy="938034"/>
          </a:xfrm>
          <a:prstGeom prst="flowChartAlternateProcess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vert="eaVert" rtlCol="0" anchor="ctr"/>
          <a:lstStyle/>
          <a:p>
            <a:pPr marL="0" marR="0" lvl="0" indent="0" algn="ctr" defTabSz="9144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行政院</a:t>
            </a:r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6EA67B6D-6D80-44C3-83BA-D41BAE069883}"/>
              </a:ext>
            </a:extLst>
          </p:cNvPr>
          <p:cNvCxnSpPr>
            <a:cxnSpLocks/>
          </p:cNvCxnSpPr>
          <p:nvPr/>
        </p:nvCxnSpPr>
        <p:spPr>
          <a:xfrm flipV="1">
            <a:off x="5911850" y="3818951"/>
            <a:ext cx="415059" cy="3749"/>
          </a:xfrm>
          <a:prstGeom prst="straightConnector1">
            <a:avLst/>
          </a:prstGeom>
          <a:ln w="3810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utoShape 3">
            <a:extLst>
              <a:ext uri="{FF2B5EF4-FFF2-40B4-BE49-F238E27FC236}">
                <a16:creationId xmlns:a16="http://schemas.microsoft.com/office/drawing/2014/main" id="{F6CE0A16-15A7-4DEE-9DC8-FC0A52981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3623" y="1309793"/>
            <a:ext cx="919841" cy="2085063"/>
          </a:xfrm>
          <a:prstGeom prst="roundRect">
            <a:avLst>
              <a:gd name="adj" fmla="val 7323"/>
            </a:avLst>
          </a:prstGeom>
          <a:solidFill>
            <a:srgbClr val="008000"/>
          </a:solidFill>
          <a:ln w="38100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eaVert" lIns="0" rIns="0" anchor="ctr"/>
          <a:lstStyle>
            <a:lvl1pPr marL="177800" indent="-1778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87313" indent="1588" defTabSz="914400">
              <a:defRPr/>
            </a:pPr>
            <a:r>
              <a:rPr kumimoji="0" lang="zh-TW" altLang="en-US" sz="2000" b="1" kern="0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促參提案</a:t>
            </a:r>
            <a:r>
              <a:rPr kumimoji="0" lang="zh-TW" alt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平臺</a:t>
            </a:r>
            <a:endParaRPr kumimoji="0" lang="en-US" altLang="zh-TW" sz="2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87313" marR="0" lvl="0" indent="1588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000" b="1" kern="0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院層級</a:t>
            </a:r>
            <a:endParaRPr kumimoji="0" lang="en-US" altLang="zh-TW" sz="2000" b="1" kern="0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AutoShape 3">
            <a:extLst>
              <a:ext uri="{FF2B5EF4-FFF2-40B4-BE49-F238E27FC236}">
                <a16:creationId xmlns:a16="http://schemas.microsoft.com/office/drawing/2014/main" id="{2352A31D-38B5-4976-8764-CCEC285EF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4088" y="2382172"/>
            <a:ext cx="654560" cy="938034"/>
          </a:xfrm>
          <a:prstGeom prst="roundRect">
            <a:avLst>
              <a:gd name="adj" fmla="val 7323"/>
            </a:avLst>
          </a:prstGeom>
          <a:solidFill>
            <a:srgbClr val="7030A0"/>
          </a:solidFill>
          <a:ln w="38100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lIns="0" rIns="0" anchor="ctr"/>
          <a:lstStyle>
            <a:lvl1pPr marL="177800" indent="-1778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92075" marR="0" lvl="0" indent="0" defTabSz="9144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計畫主審機關</a:t>
            </a:r>
            <a:endParaRPr kumimoji="1" lang="zh-TW" altLang="en-US" sz="1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29B866F9-928A-42A5-8EE1-852AA504C0F7}"/>
              </a:ext>
            </a:extLst>
          </p:cNvPr>
          <p:cNvSpPr txBox="1">
            <a:spLocks/>
          </p:cNvSpPr>
          <p:nvPr/>
        </p:nvSpPr>
        <p:spPr>
          <a:xfrm>
            <a:off x="335360" y="1325591"/>
            <a:ext cx="461665" cy="140038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eaVert" wrap="square" rtlCol="0" anchor="ctr">
            <a:spAutoFit/>
          </a:bodyPr>
          <a:lstStyle/>
          <a:p>
            <a:pPr marL="0" marR="0" lvl="0" indent="0" algn="ctr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政府提案</a:t>
            </a: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0239FE07-5834-4983-96F6-133507543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5792" y="2070162"/>
            <a:ext cx="338554" cy="1200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eaVert" wrap="squar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1200"/>
              </a:lnSpc>
              <a:defRPr/>
            </a:pPr>
            <a:r>
              <a:rPr kumimoji="0" lang="zh-TW" altLang="en-US" sz="1000" b="1" kern="0" dirty="0">
                <a:solidFill>
                  <a:srgbClr val="4F81BD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促</a:t>
            </a:r>
            <a:r>
              <a:rPr kumimoji="0" lang="zh-TW" alt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參不可行                           </a:t>
            </a:r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52B1C81E-C9AF-4470-AF4F-A217212990C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519936" y="1315979"/>
            <a:ext cx="338554" cy="876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eaVert"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促參可行                                                </a:t>
            </a:r>
          </a:p>
        </p:txBody>
      </p:sp>
      <p:sp>
        <p:nvSpPr>
          <p:cNvPr id="18" name="AutoShape 12">
            <a:extLst>
              <a:ext uri="{FF2B5EF4-FFF2-40B4-BE49-F238E27FC236}">
                <a16:creationId xmlns:a16="http://schemas.microsoft.com/office/drawing/2014/main" id="{C37F0938-A222-4FDF-88DE-5DACB6DD2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8835" y="1319604"/>
            <a:ext cx="156925" cy="576000"/>
          </a:xfrm>
          <a:prstGeom prst="roundRect">
            <a:avLst>
              <a:gd name="adj" fmla="val 4129"/>
            </a:avLst>
          </a:prstGeom>
          <a:noFill/>
          <a:ln w="38100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lIns="0" rIns="0"/>
          <a:lstStyle>
            <a:lvl1pPr marL="177800" indent="-17780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259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600" b="1" i="0" u="none" strike="noStrike" kern="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44C622D0-928C-4145-9546-640CA8918967}"/>
              </a:ext>
            </a:extLst>
          </p:cNvPr>
          <p:cNvCxnSpPr>
            <a:cxnSpLocks/>
          </p:cNvCxnSpPr>
          <p:nvPr/>
        </p:nvCxnSpPr>
        <p:spPr>
          <a:xfrm>
            <a:off x="10777377" y="2811035"/>
            <a:ext cx="287175" cy="0"/>
          </a:xfrm>
          <a:prstGeom prst="straightConnector1">
            <a:avLst/>
          </a:prstGeom>
          <a:ln w="38100">
            <a:solidFill>
              <a:schemeClr val="tx2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B93D8944-5430-4FBD-87ED-792BA6E0C23E}"/>
              </a:ext>
            </a:extLst>
          </p:cNvPr>
          <p:cNvSpPr/>
          <p:nvPr/>
        </p:nvSpPr>
        <p:spPr>
          <a:xfrm>
            <a:off x="3152706" y="1513113"/>
            <a:ext cx="1008113" cy="467434"/>
          </a:xfrm>
          <a:prstGeom prst="rect">
            <a:avLst/>
          </a:prstGeom>
          <a:noFill/>
          <a:ln w="381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259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20000"/>
              <a:buFontTx/>
              <a:buNone/>
              <a:tabLst/>
              <a:defRPr/>
            </a:pPr>
            <a:r>
              <a:rPr kumimoji="0" lang="zh-TW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每季定期提送提案平臺</a:t>
            </a:r>
          </a:p>
        </p:txBody>
      </p: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id="{8945B65A-22C3-41A6-B4C6-38BF4C22AFB4}"/>
              </a:ext>
            </a:extLst>
          </p:cNvPr>
          <p:cNvCxnSpPr>
            <a:cxnSpLocks/>
          </p:cNvCxnSpPr>
          <p:nvPr/>
        </p:nvCxnSpPr>
        <p:spPr>
          <a:xfrm>
            <a:off x="2971334" y="2034222"/>
            <a:ext cx="1353335" cy="0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3AF093BA-DA44-484D-8AC7-033F9547FAB2}"/>
              </a:ext>
            </a:extLst>
          </p:cNvPr>
          <p:cNvCxnSpPr>
            <a:cxnSpLocks/>
          </p:cNvCxnSpPr>
          <p:nvPr/>
        </p:nvCxnSpPr>
        <p:spPr>
          <a:xfrm>
            <a:off x="9944345" y="2825822"/>
            <a:ext cx="228553" cy="5273"/>
          </a:xfrm>
          <a:prstGeom prst="straightConnector1">
            <a:avLst/>
          </a:prstGeom>
          <a:ln w="3810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>
            <a:extLst>
              <a:ext uri="{FF2B5EF4-FFF2-40B4-BE49-F238E27FC236}">
                <a16:creationId xmlns:a16="http://schemas.microsoft.com/office/drawing/2014/main" id="{428BC8C3-DB11-47F0-AE6D-CDD3A6BE2EF2}"/>
              </a:ext>
            </a:extLst>
          </p:cNvPr>
          <p:cNvSpPr/>
          <p:nvPr/>
        </p:nvSpPr>
        <p:spPr>
          <a:xfrm>
            <a:off x="1189996" y="5318963"/>
            <a:ext cx="10738652" cy="684719"/>
          </a:xfrm>
          <a:prstGeom prst="rect">
            <a:avLst/>
          </a:prstGeom>
          <a:solidFill>
            <a:srgbClr val="D4E8C6"/>
          </a:solidFill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98425" algn="just">
              <a:spcAft>
                <a:spcPts val="5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金管會督請金融總會協調壽險、銀行、投信投顧、證券商等公會，定期蒐集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至少每季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業者參與公建之提案建議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73050" indent="-98425" algn="just">
              <a:spcAft>
                <a:spcPts val="5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鼓勵民間業者直接至平台提案，如壽險業、國內外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infra fund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PE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，公建相關企業或顧問單位等</a:t>
            </a:r>
          </a:p>
        </p:txBody>
      </p:sp>
      <p:cxnSp>
        <p:nvCxnSpPr>
          <p:cNvPr id="30" name="直線單箭頭接點 29">
            <a:extLst>
              <a:ext uri="{FF2B5EF4-FFF2-40B4-BE49-F238E27FC236}">
                <a16:creationId xmlns:a16="http://schemas.microsoft.com/office/drawing/2014/main" id="{2FD01588-93CF-4741-A19E-54C8D1B783C7}"/>
              </a:ext>
            </a:extLst>
          </p:cNvPr>
          <p:cNvCxnSpPr>
            <a:cxnSpLocks/>
          </p:cNvCxnSpPr>
          <p:nvPr/>
        </p:nvCxnSpPr>
        <p:spPr>
          <a:xfrm>
            <a:off x="829956" y="1993397"/>
            <a:ext cx="531586" cy="0"/>
          </a:xfrm>
          <a:prstGeom prst="straightConnector1">
            <a:avLst/>
          </a:prstGeom>
          <a:ln w="3810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>
            <a:extLst>
              <a:ext uri="{FF2B5EF4-FFF2-40B4-BE49-F238E27FC236}">
                <a16:creationId xmlns:a16="http://schemas.microsoft.com/office/drawing/2014/main" id="{E65648C7-D95C-4DBF-BDF8-DA42F14CBAE4}"/>
              </a:ext>
            </a:extLst>
          </p:cNvPr>
          <p:cNvSpPr/>
          <p:nvPr/>
        </p:nvSpPr>
        <p:spPr>
          <a:xfrm>
            <a:off x="5385792" y="4182556"/>
            <a:ext cx="6480718" cy="1044910"/>
          </a:xfrm>
          <a:prstGeom prst="rect">
            <a:avLst/>
          </a:prstGeom>
          <a:noFill/>
          <a:ln w="12700">
            <a:solidFill>
              <a:srgbClr val="C0000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lnSpc>
                <a:spcPts val="1600"/>
              </a:lnSpc>
              <a:spcAft>
                <a:spcPts val="300"/>
              </a:spcAft>
              <a:buClr>
                <a:srgbClr val="C00000"/>
              </a:buClr>
              <a:buSzPct val="120000"/>
              <a:defRPr/>
            </a:pPr>
            <a: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優先提案：具長期固定收益，利於民間投資  </a:t>
            </a:r>
            <a:r>
              <a:rPr kumimoji="0" lang="en-US" altLang="zh-TW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促參法第</a:t>
            </a:r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條、廣義民參法令**</a:t>
            </a:r>
            <a:r>
              <a:rPr lang="en-US" altLang="zh-TW" sz="1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285750" lvl="0" indent="-285750" algn="just" hangingPunct="0">
              <a:lnSpc>
                <a:spcPts val="1600"/>
              </a:lnSpc>
              <a:spcAft>
                <a:spcPts val="3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具穩定報酬之公共建設：</a:t>
            </a:r>
            <a:r>
              <a:rPr lang="zh-TW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如焚化廠、海水淡化廠。</a:t>
            </a:r>
            <a:endParaRPr lang="en-US" altLang="zh-TW" sz="14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 algn="just" hangingPunct="0">
              <a:lnSpc>
                <a:spcPts val="1600"/>
              </a:lnSpc>
              <a:spcAft>
                <a:spcPts val="3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國家當前重大政策及策略性產業：</a:t>
            </a:r>
            <a:r>
              <a:rPr lang="zh-TW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五大信賴產業；綠能、數位等產業。</a:t>
            </a:r>
            <a:endParaRPr lang="en-US" altLang="zh-TW" sz="14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 algn="just" hangingPunct="0">
              <a:lnSpc>
                <a:spcPts val="1600"/>
              </a:lnSpc>
              <a:spcAft>
                <a:spcPts val="3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保險業依保險法辦理之公共投資：</a:t>
            </a:r>
            <a:r>
              <a:rPr lang="zh-TW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交通、公用事業、環保等設施。</a:t>
            </a:r>
            <a:endParaRPr lang="en-US" altLang="zh-TW" sz="14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" name="弧形 32">
            <a:extLst>
              <a:ext uri="{FF2B5EF4-FFF2-40B4-BE49-F238E27FC236}">
                <a16:creationId xmlns:a16="http://schemas.microsoft.com/office/drawing/2014/main" id="{804443D5-E3D9-4D5A-B064-86FCFD590006}"/>
              </a:ext>
            </a:extLst>
          </p:cNvPr>
          <p:cNvSpPr/>
          <p:nvPr/>
        </p:nvSpPr>
        <p:spPr>
          <a:xfrm rot="11601094">
            <a:off x="3592794" y="-54457"/>
            <a:ext cx="3978867" cy="4355459"/>
          </a:xfrm>
          <a:prstGeom prst="arc">
            <a:avLst>
              <a:gd name="adj1" fmla="val 15741642"/>
              <a:gd name="adj2" fmla="val 20547640"/>
            </a:avLst>
          </a:prstGeom>
          <a:ln w="19050">
            <a:solidFill>
              <a:srgbClr val="FF0000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橢圓 34">
            <a:extLst>
              <a:ext uri="{FF2B5EF4-FFF2-40B4-BE49-F238E27FC236}">
                <a16:creationId xmlns:a16="http://schemas.microsoft.com/office/drawing/2014/main" id="{4FE14F77-1F54-42F1-AFEF-0416AF9145CB}"/>
              </a:ext>
            </a:extLst>
          </p:cNvPr>
          <p:cNvSpPr/>
          <p:nvPr/>
        </p:nvSpPr>
        <p:spPr>
          <a:xfrm>
            <a:off x="3503712" y="1962214"/>
            <a:ext cx="137719" cy="131672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橢圓 35">
            <a:extLst>
              <a:ext uri="{FF2B5EF4-FFF2-40B4-BE49-F238E27FC236}">
                <a16:creationId xmlns:a16="http://schemas.microsoft.com/office/drawing/2014/main" id="{8F126DAE-F275-4539-98D0-D8A747369355}"/>
              </a:ext>
            </a:extLst>
          </p:cNvPr>
          <p:cNvSpPr/>
          <p:nvPr/>
        </p:nvSpPr>
        <p:spPr>
          <a:xfrm>
            <a:off x="4746190" y="4089416"/>
            <a:ext cx="137719" cy="131672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AutoShape 3">
            <a:extLst>
              <a:ext uri="{FF2B5EF4-FFF2-40B4-BE49-F238E27FC236}">
                <a16:creationId xmlns:a16="http://schemas.microsoft.com/office/drawing/2014/main" id="{0FCEFCC4-77BB-48ED-9130-EB161720C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8436" y="1294050"/>
            <a:ext cx="1400981" cy="926475"/>
          </a:xfrm>
          <a:prstGeom prst="roundRect">
            <a:avLst>
              <a:gd name="adj" fmla="val 7323"/>
            </a:avLst>
          </a:prstGeom>
          <a:ln w="38100"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0" rIns="0" anchor="ctr"/>
          <a:lstStyle>
            <a:lvl1pPr marL="177800" indent="-1778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lvl="0" indent="0" algn="ctr">
              <a:lnSpc>
                <a:spcPts val="1800"/>
              </a:lnSpc>
              <a:defRPr/>
            </a:pPr>
            <a:r>
              <a:rPr kumimoji="0" lang="zh-TW" altLang="en-US" sz="1600" b="1" kern="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提報推進專案會議備查</a:t>
            </a:r>
            <a:endParaRPr kumimoji="0" lang="en-US" altLang="zh-TW" sz="1600" b="1" kern="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8" name="直線單箭頭接點 37">
            <a:extLst>
              <a:ext uri="{FF2B5EF4-FFF2-40B4-BE49-F238E27FC236}">
                <a16:creationId xmlns:a16="http://schemas.microsoft.com/office/drawing/2014/main" id="{2812BA72-9AEA-4048-BEED-58F8145BDFAF}"/>
              </a:ext>
            </a:extLst>
          </p:cNvPr>
          <p:cNvCxnSpPr>
            <a:cxnSpLocks/>
          </p:cNvCxnSpPr>
          <p:nvPr/>
        </p:nvCxnSpPr>
        <p:spPr>
          <a:xfrm>
            <a:off x="8194694" y="1714048"/>
            <a:ext cx="212706" cy="3370"/>
          </a:xfrm>
          <a:prstGeom prst="straightConnector1">
            <a:avLst/>
          </a:prstGeom>
          <a:ln w="3810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AutoShape 12">
            <a:extLst>
              <a:ext uri="{FF2B5EF4-FFF2-40B4-BE49-F238E27FC236}">
                <a16:creationId xmlns:a16="http://schemas.microsoft.com/office/drawing/2014/main" id="{2E086FD1-7701-4799-B76E-E58362DE7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429" y="2652613"/>
            <a:ext cx="2295275" cy="543094"/>
          </a:xfrm>
          <a:prstGeom prst="roundRect">
            <a:avLst>
              <a:gd name="adj" fmla="val 4129"/>
            </a:avLst>
          </a:prstGeom>
          <a:noFill/>
          <a:ln w="38100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lIns="0" rIns="0" anchor="ctr"/>
          <a:lstStyle>
            <a:lvl1pPr marL="177800" indent="-17780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marL="0" lvl="0" indent="0">
              <a:lnSpc>
                <a:spcPts val="1800"/>
              </a:lnSpc>
              <a:defRPr/>
            </a:pPr>
            <a:r>
              <a:rPr kumimoji="0" lang="zh-TW" altLang="en-US" sz="1800" b="1" u="sng" kern="0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新興計畫*研擬</a:t>
            </a:r>
            <a:r>
              <a:rPr kumimoji="0" lang="zh-TW" altLang="en-US" sz="1800" b="1" i="0" u="sng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階段</a:t>
            </a: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0C6FAEA5-74CD-4CFA-8896-5382217AADAE}"/>
              </a:ext>
            </a:extLst>
          </p:cNvPr>
          <p:cNvSpPr txBox="1">
            <a:spLocks/>
          </p:cNvSpPr>
          <p:nvPr/>
        </p:nvSpPr>
        <p:spPr>
          <a:xfrm>
            <a:off x="1450991" y="1345001"/>
            <a:ext cx="1415772" cy="130627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vert="eaVert" wrap="square" rtlCol="0" anchor="ctr">
            <a:spAutoFit/>
          </a:bodyPr>
          <a:lstStyle/>
          <a:p>
            <a:pPr lvl="0" algn="ctr">
              <a:defRPr/>
            </a:pPr>
            <a:endParaRPr lang="en-US" altLang="zh-TW" sz="1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>
              <a:defRPr/>
            </a:pPr>
            <a:endParaRPr lang="en-US" altLang="zh-TW" sz="1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>
              <a:defRPr/>
            </a:pPr>
            <a:endParaRPr lang="en-US" altLang="zh-TW" sz="1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>
              <a:defRPr/>
            </a:pPr>
            <a:r>
              <a:rPr lang="en-US" altLang="zh-TW" sz="16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b="1" u="sng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含國營事業</a:t>
            </a:r>
            <a:r>
              <a:rPr lang="en-US" altLang="zh-TW" sz="16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lvl="0" algn="ctr">
              <a:defRPr/>
            </a:pPr>
            <a:r>
              <a:rPr lang="zh-TW" altLang="en-US" sz="16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主辦機關</a:t>
            </a:r>
            <a:endParaRPr lang="en-US" altLang="zh-TW" sz="1600" b="1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2" name="直線單箭頭接點 41">
            <a:extLst>
              <a:ext uri="{FF2B5EF4-FFF2-40B4-BE49-F238E27FC236}">
                <a16:creationId xmlns:a16="http://schemas.microsoft.com/office/drawing/2014/main" id="{DFA05849-C47C-443D-983F-91DDD48515CB}"/>
              </a:ext>
            </a:extLst>
          </p:cNvPr>
          <p:cNvCxnSpPr>
            <a:cxnSpLocks/>
          </p:cNvCxnSpPr>
          <p:nvPr/>
        </p:nvCxnSpPr>
        <p:spPr>
          <a:xfrm>
            <a:off x="2080527" y="1993397"/>
            <a:ext cx="265854" cy="0"/>
          </a:xfrm>
          <a:prstGeom prst="straightConnector1">
            <a:avLst/>
          </a:prstGeom>
          <a:ln w="3810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utoShape 3">
            <a:extLst>
              <a:ext uri="{FF2B5EF4-FFF2-40B4-BE49-F238E27FC236}">
                <a16:creationId xmlns:a16="http://schemas.microsoft.com/office/drawing/2014/main" id="{D844E545-8D8F-4D49-958C-2242436D54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5866" y="1387624"/>
            <a:ext cx="473264" cy="1240089"/>
          </a:xfrm>
          <a:prstGeom prst="roundRect">
            <a:avLst>
              <a:gd name="adj" fmla="val 7323"/>
            </a:avLst>
          </a:prstGeom>
          <a:solidFill>
            <a:srgbClr val="8FAADC"/>
          </a:solidFill>
          <a:ln w="38100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lIns="0" rIns="0" anchor="ctr"/>
          <a:lstStyle>
            <a:lvl1pPr marL="177800" indent="-1778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lvl="0" algn="ctr">
              <a:defRPr/>
            </a:pPr>
            <a:r>
              <a:rPr lang="zh-TW" altLang="en-US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</a:t>
            </a:r>
            <a:endParaRPr lang="en-US" altLang="zh-TW" sz="1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>
              <a:defRPr/>
            </a:pPr>
            <a:r>
              <a:rPr lang="zh-TW" altLang="en-US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央</a:t>
            </a:r>
            <a:endParaRPr lang="en-US" altLang="zh-TW" sz="1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>
              <a:defRPr/>
            </a:pPr>
            <a:r>
              <a:rPr lang="zh-TW" altLang="en-US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部</a:t>
            </a:r>
            <a:endParaRPr lang="en-US" altLang="zh-TW" sz="1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>
              <a:defRPr/>
            </a:pPr>
            <a:r>
              <a:rPr lang="zh-TW" altLang="en-US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</a:t>
            </a:r>
            <a:endParaRPr lang="en-US" altLang="zh-TW" sz="1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8" name="Rectangle 43">
            <a:extLst>
              <a:ext uri="{FF2B5EF4-FFF2-40B4-BE49-F238E27FC236}">
                <a16:creationId xmlns:a16="http://schemas.microsoft.com/office/drawing/2014/main" id="{57EF20C5-C927-4898-BE8F-95ED5937C6A2}"/>
              </a:ext>
            </a:extLst>
          </p:cNvPr>
          <p:cNvSpPr/>
          <p:nvPr/>
        </p:nvSpPr>
        <p:spPr>
          <a:xfrm>
            <a:off x="11560590" y="6453336"/>
            <a:ext cx="579805" cy="33381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108000" rIns="108000" anchor="ctr"/>
          <a:lstStyle/>
          <a:p>
            <a:pPr algn="ctr" defTabSz="1371600">
              <a:defRPr/>
            </a:pPr>
            <a:fld id="{9C34AD6A-AF67-46D2-9154-563BFADBFDF4}" type="slidenum">
              <a:rPr lang="en-US" altLang="zh-TW" sz="2000" kern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 Unicode MS" pitchFamily="34" charset="-120"/>
                <a:cs typeface="Arial" panose="020B0604020202020204" pitchFamily="34" charset="0"/>
              </a:rPr>
              <a:pPr algn="ctr" defTabSz="1371600">
                <a:defRPr/>
              </a:pPr>
              <a:t>6</a:t>
            </a:fld>
            <a:endParaRPr lang="en-US" altLang="zh-TW" sz="20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Arial Unicode MS" pitchFamily="34" charset="-120"/>
              <a:cs typeface="Arial" panose="020B0604020202020204" pitchFamily="34" charset="0"/>
            </a:endParaRPr>
          </a:p>
        </p:txBody>
      </p:sp>
      <p:sp>
        <p:nvSpPr>
          <p:cNvPr id="50" name="Freeform 5">
            <a:extLst>
              <a:ext uri="{FF2B5EF4-FFF2-40B4-BE49-F238E27FC236}">
                <a16:creationId xmlns:a16="http://schemas.microsoft.com/office/drawing/2014/main" id="{E4FE6B27-44F1-400E-A655-71F53FD0D18F}"/>
              </a:ext>
            </a:extLst>
          </p:cNvPr>
          <p:cNvSpPr/>
          <p:nvPr/>
        </p:nvSpPr>
        <p:spPr>
          <a:xfrm rot="10800000">
            <a:off x="329478" y="692697"/>
            <a:ext cx="9865096" cy="80509"/>
          </a:xfrm>
          <a:custGeom>
            <a:avLst/>
            <a:gdLst/>
            <a:ahLst/>
            <a:cxnLst/>
            <a:rect l="l" t="t" r="r" b="b"/>
            <a:pathLst>
              <a:path w="17969914" h="9479129">
                <a:moveTo>
                  <a:pt x="0" y="0"/>
                </a:moveTo>
                <a:lnTo>
                  <a:pt x="17969914" y="0"/>
                </a:lnTo>
                <a:lnTo>
                  <a:pt x="17969914" y="9479130"/>
                </a:lnTo>
                <a:lnTo>
                  <a:pt x="0" y="94791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329172"/>
            </a:stretch>
          </a:blipFill>
        </p:spPr>
        <p:txBody>
          <a:bodyPr/>
          <a:lstStyle/>
          <a:p>
            <a:endParaRPr lang="zh-TW" altLang="en-US" dirty="0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6DD7EA74-7518-488F-BDBE-3FBC0F31BFA6}"/>
              </a:ext>
            </a:extLst>
          </p:cNvPr>
          <p:cNvSpPr/>
          <p:nvPr/>
        </p:nvSpPr>
        <p:spPr>
          <a:xfrm>
            <a:off x="10581191" y="1223289"/>
            <a:ext cx="1591966" cy="993408"/>
          </a:xfrm>
          <a:prstGeom prst="rect">
            <a:avLst/>
          </a:prstGeom>
          <a:noFill/>
          <a:ln w="381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08000" lvl="0" indent="-108000" algn="just">
              <a:lnSpc>
                <a:spcPts val="2000"/>
              </a:lnSpc>
              <a:spcAft>
                <a:spcPts val="200"/>
              </a:spcAft>
              <a:buSzPct val="120000"/>
              <a:buFont typeface="Arial" panose="020B0604020202020204" pitchFamily="34" charset="0"/>
              <a:buChar char="•"/>
              <a:defRPr/>
            </a:pPr>
            <a:r>
              <a:rPr lang="zh-TW" altLang="en-US" sz="1400" b="1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追蹤辦理情形</a:t>
            </a:r>
            <a:endParaRPr lang="en-US" altLang="zh-TW" sz="1400" b="1" dirty="0">
              <a:solidFill>
                <a:srgbClr val="00B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08000" lvl="0" indent="-108000" algn="just">
              <a:lnSpc>
                <a:spcPts val="2000"/>
              </a:lnSpc>
              <a:spcAft>
                <a:spcPts val="200"/>
              </a:spcAft>
              <a:buSzPct val="120000"/>
              <a:buFont typeface="Arial" panose="020B0604020202020204" pitchFamily="34" charset="0"/>
              <a:buChar char="•"/>
              <a:defRPr/>
            </a:pPr>
            <a:r>
              <a:rPr lang="zh-TW" altLang="en-US" sz="1400" b="1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視情個案輔導</a:t>
            </a:r>
            <a:endParaRPr lang="en-US" altLang="zh-TW" sz="1400" b="1" dirty="0">
              <a:solidFill>
                <a:srgbClr val="00B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08000" lvl="0" indent="-108000" algn="just">
              <a:lnSpc>
                <a:spcPts val="2000"/>
              </a:lnSpc>
              <a:spcAft>
                <a:spcPts val="200"/>
              </a:spcAft>
              <a:buSzPct val="120000"/>
              <a:buFont typeface="Arial" panose="020B0604020202020204" pitchFamily="34" charset="0"/>
              <a:buChar char="•"/>
              <a:defRPr/>
            </a:pPr>
            <a:r>
              <a:rPr lang="zh-TW" altLang="en-US" sz="1400" b="1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公開商機案源</a:t>
            </a:r>
            <a:endParaRPr lang="en-US" altLang="zh-TW" sz="1400" b="1" dirty="0">
              <a:solidFill>
                <a:srgbClr val="00B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DE43B99D-264C-4CEC-95AB-A4CBF2592724}"/>
              </a:ext>
            </a:extLst>
          </p:cNvPr>
          <p:cNvSpPr txBox="1">
            <a:spLocks/>
          </p:cNvSpPr>
          <p:nvPr/>
        </p:nvSpPr>
        <p:spPr>
          <a:xfrm>
            <a:off x="1438609" y="3295288"/>
            <a:ext cx="1440902" cy="1303595"/>
          </a:xfrm>
          <a:prstGeom prst="rect">
            <a:avLst/>
          </a:prstGeom>
          <a:noFill/>
          <a:ln w="38100">
            <a:solidFill>
              <a:srgbClr val="2F5597"/>
            </a:solidFill>
          </a:ln>
        </p:spPr>
        <p:txBody>
          <a:bodyPr vert="eaVert" wrap="square" rtlCol="0" anchor="ctr">
            <a:noAutofit/>
          </a:bodyPr>
          <a:lstStyle/>
          <a:p>
            <a:pPr marL="180000" lvl="0" indent="-180000" algn="ctr">
              <a:buFont typeface="Arial" panose="020B0604020202020204" pitchFamily="34" charset="0"/>
              <a:buChar char="•"/>
              <a:defRPr/>
            </a:pPr>
            <a:r>
              <a:rPr lang="zh-TW" altLang="en-US" sz="16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招攬投資</a:t>
            </a:r>
            <a:endParaRPr lang="en-US" altLang="zh-TW" sz="1600" b="1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80000" lvl="0" indent="-180000" algn="ctr">
              <a:buFont typeface="Arial" panose="020B0604020202020204" pitchFamily="34" charset="0"/>
              <a:buChar char="•"/>
              <a:defRPr/>
            </a:pPr>
            <a:r>
              <a:rPr lang="zh-TW" altLang="en-US" sz="16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商機案源</a:t>
            </a:r>
            <a:endParaRPr lang="en-US" altLang="zh-TW" sz="1600" b="1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80000" lvl="0" indent="-180000" algn="ctr">
              <a:buFont typeface="Arial" panose="020B0604020202020204" pitchFamily="34" charset="0"/>
              <a:buChar char="•"/>
              <a:defRPr/>
            </a:pPr>
            <a:endParaRPr lang="en-US" altLang="zh-TW" sz="1600" b="1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80000" lvl="0" indent="-180000" algn="ctr">
              <a:buFont typeface="Arial" panose="020B0604020202020204" pitchFamily="34" charset="0"/>
              <a:buChar char="•"/>
              <a:defRPr/>
            </a:pPr>
            <a:endParaRPr lang="en-US" altLang="zh-TW" sz="1600" b="1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80000" lvl="0" indent="-180000" algn="ctr">
              <a:buFont typeface="Arial" panose="020B0604020202020204" pitchFamily="34" charset="0"/>
              <a:buChar char="•"/>
              <a:defRPr/>
            </a:pPr>
            <a:endParaRPr lang="en-US" altLang="zh-TW" sz="1600" b="1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" name="AutoShape 3">
            <a:extLst>
              <a:ext uri="{FF2B5EF4-FFF2-40B4-BE49-F238E27FC236}">
                <a16:creationId xmlns:a16="http://schemas.microsoft.com/office/drawing/2014/main" id="{5F3E83D8-CB33-4948-9BD3-FBF14B603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7386" y="3324578"/>
            <a:ext cx="578116" cy="1250118"/>
          </a:xfrm>
          <a:prstGeom prst="roundRect">
            <a:avLst>
              <a:gd name="adj" fmla="val 7323"/>
            </a:avLst>
          </a:prstGeom>
          <a:solidFill>
            <a:schemeClr val="accent5">
              <a:lumMod val="75000"/>
            </a:schemeClr>
          </a:solidFill>
          <a:ln w="38100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lIns="0" rIns="0" anchor="ctr"/>
          <a:lstStyle>
            <a:lvl1pPr marL="177800" indent="-1778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lvl="0" algn="ctr">
              <a:defRPr/>
            </a:pPr>
            <a:r>
              <a:rPr lang="zh-TW" altLang="en-US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地</a:t>
            </a:r>
            <a:endParaRPr lang="en-US" altLang="zh-TW" sz="1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>
              <a:defRPr/>
            </a:pPr>
            <a:r>
              <a:rPr lang="zh-TW" altLang="en-US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方</a:t>
            </a:r>
            <a:endParaRPr lang="en-US" altLang="zh-TW" sz="1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>
              <a:defRPr/>
            </a:pPr>
            <a:r>
              <a:rPr lang="zh-TW" altLang="en-US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政</a:t>
            </a:r>
            <a:endParaRPr lang="en-US" altLang="zh-TW" sz="1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>
              <a:defRPr/>
            </a:pPr>
            <a:r>
              <a:rPr lang="zh-TW" altLang="en-US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府</a:t>
            </a:r>
            <a:endParaRPr lang="en-US" altLang="zh-TW" sz="1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53" name="直線單箭頭接點 52">
            <a:extLst>
              <a:ext uri="{FF2B5EF4-FFF2-40B4-BE49-F238E27FC236}">
                <a16:creationId xmlns:a16="http://schemas.microsoft.com/office/drawing/2014/main" id="{FB99D438-8D96-4016-A01C-D64FE65E51B3}"/>
              </a:ext>
            </a:extLst>
          </p:cNvPr>
          <p:cNvCxnSpPr>
            <a:cxnSpLocks/>
          </p:cNvCxnSpPr>
          <p:nvPr/>
        </p:nvCxnSpPr>
        <p:spPr>
          <a:xfrm flipV="1">
            <a:off x="3407384" y="3143369"/>
            <a:ext cx="863985" cy="881685"/>
          </a:xfrm>
          <a:prstGeom prst="straightConnector1">
            <a:avLst/>
          </a:prstGeom>
          <a:ln w="38100">
            <a:solidFill>
              <a:srgbClr val="2F5597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>
            <a:extLst>
              <a:ext uri="{FF2B5EF4-FFF2-40B4-BE49-F238E27FC236}">
                <a16:creationId xmlns:a16="http://schemas.microsoft.com/office/drawing/2014/main" id="{4A59BE2C-F8CB-415D-903D-28A0E9E40BCC}"/>
              </a:ext>
            </a:extLst>
          </p:cNvPr>
          <p:cNvCxnSpPr>
            <a:cxnSpLocks/>
          </p:cNvCxnSpPr>
          <p:nvPr/>
        </p:nvCxnSpPr>
        <p:spPr>
          <a:xfrm>
            <a:off x="2886081" y="4008737"/>
            <a:ext cx="545623" cy="0"/>
          </a:xfrm>
          <a:prstGeom prst="line">
            <a:avLst/>
          </a:prstGeom>
          <a:ln w="38100">
            <a:solidFill>
              <a:srgbClr val="2F55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橢圓 57">
            <a:extLst>
              <a:ext uri="{FF2B5EF4-FFF2-40B4-BE49-F238E27FC236}">
                <a16:creationId xmlns:a16="http://schemas.microsoft.com/office/drawing/2014/main" id="{8FE66EED-7D52-4D22-9AE8-CDD683DC3F4F}"/>
              </a:ext>
            </a:extLst>
          </p:cNvPr>
          <p:cNvSpPr/>
          <p:nvPr/>
        </p:nvSpPr>
        <p:spPr>
          <a:xfrm>
            <a:off x="3339216" y="3942901"/>
            <a:ext cx="137719" cy="131672"/>
          </a:xfrm>
          <a:prstGeom prst="ellipse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AA6A8112-94B4-4DD8-9645-D92A4AFD33BC}"/>
              </a:ext>
            </a:extLst>
          </p:cNvPr>
          <p:cNvSpPr/>
          <p:nvPr/>
        </p:nvSpPr>
        <p:spPr>
          <a:xfrm>
            <a:off x="2839130" y="3967058"/>
            <a:ext cx="1135242" cy="467434"/>
          </a:xfrm>
          <a:prstGeom prst="rect">
            <a:avLst/>
          </a:prstGeom>
          <a:noFill/>
          <a:ln w="38100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259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20000"/>
              <a:buFontTx/>
              <a:buNone/>
              <a:tabLst/>
              <a:defRPr/>
            </a:pPr>
            <a:r>
              <a:rPr kumimoji="0" lang="zh-TW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建立聯繫管道</a:t>
            </a:r>
          </a:p>
        </p:txBody>
      </p:sp>
      <p:cxnSp>
        <p:nvCxnSpPr>
          <p:cNvPr id="63" name="直線單箭頭接點 62">
            <a:extLst>
              <a:ext uri="{FF2B5EF4-FFF2-40B4-BE49-F238E27FC236}">
                <a16:creationId xmlns:a16="http://schemas.microsoft.com/office/drawing/2014/main" id="{FC767E3A-9E2D-48C3-9FE0-03377A27DA56}"/>
              </a:ext>
            </a:extLst>
          </p:cNvPr>
          <p:cNvCxnSpPr>
            <a:cxnSpLocks/>
          </p:cNvCxnSpPr>
          <p:nvPr/>
        </p:nvCxnSpPr>
        <p:spPr>
          <a:xfrm flipV="1">
            <a:off x="9881571" y="1698368"/>
            <a:ext cx="253029" cy="2220"/>
          </a:xfrm>
          <a:prstGeom prst="straightConnector1">
            <a:avLst/>
          </a:prstGeom>
          <a:ln w="3810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流程圖: 替代程序 16">
            <a:extLst>
              <a:ext uri="{FF2B5EF4-FFF2-40B4-BE49-F238E27FC236}">
                <a16:creationId xmlns:a16="http://schemas.microsoft.com/office/drawing/2014/main" id="{544DE64F-B423-466F-A61C-00563DB1D9E2}"/>
              </a:ext>
            </a:extLst>
          </p:cNvPr>
          <p:cNvSpPr/>
          <p:nvPr/>
        </p:nvSpPr>
        <p:spPr>
          <a:xfrm>
            <a:off x="10200456" y="1264428"/>
            <a:ext cx="392314" cy="940232"/>
          </a:xfrm>
          <a:prstGeom prst="flowChartAlternateProcess">
            <a:avLst/>
          </a:prstGeom>
          <a:solidFill>
            <a:srgbClr val="00B05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vert="eaVert" rtlCol="0" anchor="ctr"/>
          <a:lstStyle/>
          <a:p>
            <a:pPr marL="0" marR="0" lvl="0" indent="0" algn="ctr" defTabSz="9144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促參辦</a:t>
            </a:r>
          </a:p>
        </p:txBody>
      </p:sp>
      <p:sp>
        <p:nvSpPr>
          <p:cNvPr id="66" name="AutoShape 3">
            <a:extLst>
              <a:ext uri="{FF2B5EF4-FFF2-40B4-BE49-F238E27FC236}">
                <a16:creationId xmlns:a16="http://schemas.microsoft.com/office/drawing/2014/main" id="{4A803CA3-A808-44E0-9AE8-63F8D9428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94574" y="1264428"/>
            <a:ext cx="1806082" cy="946801"/>
          </a:xfrm>
          <a:prstGeom prst="roundRect">
            <a:avLst>
              <a:gd name="adj" fmla="val 7323"/>
            </a:avLst>
          </a:prstGeom>
          <a:noFill/>
          <a:ln w="38100">
            <a:solidFill>
              <a:srgbClr val="92D050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0" rIns="0" anchor="ctr"/>
          <a:lstStyle>
            <a:lvl1pPr marL="177800" indent="-1778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lvl="0" indent="0" algn="ctr">
              <a:lnSpc>
                <a:spcPts val="1800"/>
              </a:lnSpc>
              <a:defRPr/>
            </a:pPr>
            <a:endParaRPr kumimoji="0" lang="en-US" altLang="zh-TW" sz="1600" b="1" kern="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6" name="文字方塊 55">
            <a:extLst>
              <a:ext uri="{FF2B5EF4-FFF2-40B4-BE49-F238E27FC236}">
                <a16:creationId xmlns:a16="http://schemas.microsoft.com/office/drawing/2014/main" id="{9450D5D6-13E3-4ED2-B532-9738012F4AE2}"/>
              </a:ext>
            </a:extLst>
          </p:cNvPr>
          <p:cNvSpPr txBox="1"/>
          <p:nvPr/>
        </p:nvSpPr>
        <p:spPr>
          <a:xfrm>
            <a:off x="253017" y="6597352"/>
            <a:ext cx="101775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2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備註：*中央部會依「行政院所屬各機關中長程個案計畫編審要點」提報行政院之個案計畫。**都更法、商港法等民間參與公共建設相關法規。</a:t>
            </a:r>
          </a:p>
        </p:txBody>
      </p:sp>
      <p:sp>
        <p:nvSpPr>
          <p:cNvPr id="55" name="內容版面配置區 2">
            <a:extLst>
              <a:ext uri="{FF2B5EF4-FFF2-40B4-BE49-F238E27FC236}">
                <a16:creationId xmlns:a16="http://schemas.microsoft.com/office/drawing/2014/main" id="{4FAC4ADC-3F03-4F09-BCDB-90311B1909BC}"/>
              </a:ext>
            </a:extLst>
          </p:cNvPr>
          <p:cNvSpPr txBox="1">
            <a:spLocks/>
          </p:cNvSpPr>
          <p:nvPr/>
        </p:nvSpPr>
        <p:spPr>
          <a:xfrm>
            <a:off x="214738" y="0"/>
            <a:ext cx="10177517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259" rtl="0" eaLnBrk="1" fontAlgn="auto" latinLnBrk="0" hangingPunct="1">
              <a:lnSpc>
                <a:spcPct val="14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zh-TW" altLang="en-US" sz="3500" b="1" dirty="0">
                <a:solidFill>
                  <a:srgbClr val="4F81B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一、創新促參推進機制</a:t>
            </a:r>
            <a:r>
              <a:rPr lang="en-US" altLang="zh-TW" sz="3500" b="1" dirty="0">
                <a:solidFill>
                  <a:srgbClr val="4F81B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(3/3)</a:t>
            </a:r>
            <a:endParaRPr kumimoji="0" lang="zh-TW" altLang="en-US" sz="35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7" name="文字方塊 56">
            <a:extLst>
              <a:ext uri="{FF2B5EF4-FFF2-40B4-BE49-F238E27FC236}">
                <a16:creationId xmlns:a16="http://schemas.microsoft.com/office/drawing/2014/main" id="{B0EDA4C2-99CB-4A38-BCDB-099BC371F713}"/>
              </a:ext>
            </a:extLst>
          </p:cNvPr>
          <p:cNvSpPr txBox="1"/>
          <p:nvPr/>
        </p:nvSpPr>
        <p:spPr>
          <a:xfrm>
            <a:off x="705328" y="730715"/>
            <a:ext cx="6718165" cy="50776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TW"/>
            </a:defPPr>
            <a:lvl1pPr marL="457200" indent="-457200" algn="just">
              <a:lnSpc>
                <a:spcPts val="3500"/>
              </a:lnSpc>
              <a:spcAft>
                <a:spcPts val="1000"/>
              </a:spcAft>
              <a:buFont typeface="Wingdings" panose="05000000000000000000" pitchFamily="2" charset="2"/>
              <a:buChar char="Ø"/>
              <a:defRPr sz="2400" b="1" kern="10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pPr marL="0" indent="0">
              <a:buNone/>
            </a:pPr>
            <a:r>
              <a:rPr lang="zh-TW" altLang="en-US" kern="1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創新政府促參提案方式，鼓勵民間主動提案</a:t>
            </a:r>
            <a:endParaRPr lang="en-US" altLang="zh-TW" dirty="0">
              <a:solidFill>
                <a:schemeClr val="tx1"/>
              </a:solidFill>
            </a:endParaRPr>
          </a:p>
        </p:txBody>
      </p:sp>
      <p:grpSp>
        <p:nvGrpSpPr>
          <p:cNvPr id="60" name="群組 59">
            <a:extLst>
              <a:ext uri="{FF2B5EF4-FFF2-40B4-BE49-F238E27FC236}">
                <a16:creationId xmlns:a16="http://schemas.microsoft.com/office/drawing/2014/main" id="{4CF10DC4-DED8-43F5-9D7E-9907FED4F2A6}"/>
              </a:ext>
            </a:extLst>
          </p:cNvPr>
          <p:cNvGrpSpPr/>
          <p:nvPr/>
        </p:nvGrpSpPr>
        <p:grpSpPr>
          <a:xfrm>
            <a:off x="345755" y="856247"/>
            <a:ext cx="382501" cy="309302"/>
            <a:chOff x="1152009" y="2151961"/>
            <a:chExt cx="514840" cy="416316"/>
          </a:xfrm>
        </p:grpSpPr>
        <p:sp>
          <p:nvSpPr>
            <p:cNvPr id="61" name="＞形箭號 22">
              <a:extLst>
                <a:ext uri="{FF2B5EF4-FFF2-40B4-BE49-F238E27FC236}">
                  <a16:creationId xmlns:a16="http://schemas.microsoft.com/office/drawing/2014/main" id="{6E11486F-70E8-4230-BF2C-7EF6639732CD}"/>
                </a:ext>
              </a:extLst>
            </p:cNvPr>
            <p:cNvSpPr/>
            <p:nvPr/>
          </p:nvSpPr>
          <p:spPr>
            <a:xfrm>
              <a:off x="1384916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62" name="＞形箭號 23">
              <a:extLst>
                <a:ext uri="{FF2B5EF4-FFF2-40B4-BE49-F238E27FC236}">
                  <a16:creationId xmlns:a16="http://schemas.microsoft.com/office/drawing/2014/main" id="{6DB45CE3-E708-4F44-8C79-44916BD70C1E}"/>
                </a:ext>
              </a:extLst>
            </p:cNvPr>
            <p:cNvSpPr/>
            <p:nvPr/>
          </p:nvSpPr>
          <p:spPr>
            <a:xfrm>
              <a:off x="1152009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</p:grpSp>
      <p:sp>
        <p:nvSpPr>
          <p:cNvPr id="64" name="Text Box 15">
            <a:extLst>
              <a:ext uri="{FF2B5EF4-FFF2-40B4-BE49-F238E27FC236}">
                <a16:creationId xmlns:a16="http://schemas.microsoft.com/office/drawing/2014/main" id="{B5F45063-EEE2-4191-8AFD-B60495DA8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6601" y="2054269"/>
            <a:ext cx="338554" cy="1200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eaVert" wrap="squar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1200"/>
              </a:lnSpc>
              <a:defRPr/>
            </a:pPr>
            <a:r>
              <a:rPr kumimoji="0" lang="zh-TW" altLang="en-US" sz="1000" b="1" kern="0" dirty="0">
                <a:solidFill>
                  <a:srgbClr val="4F81BD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或僅部分可行</a:t>
            </a:r>
            <a:r>
              <a:rPr kumimoji="0" lang="zh-TW" alt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                         </a:t>
            </a:r>
          </a:p>
        </p:txBody>
      </p:sp>
      <p:sp>
        <p:nvSpPr>
          <p:cNvPr id="75" name="文字方塊 74">
            <a:extLst>
              <a:ext uri="{FF2B5EF4-FFF2-40B4-BE49-F238E27FC236}">
                <a16:creationId xmlns:a16="http://schemas.microsoft.com/office/drawing/2014/main" id="{1B005867-37E1-4D35-A2C7-AC2CD6E1C7FD}"/>
              </a:ext>
            </a:extLst>
          </p:cNvPr>
          <p:cNvSpPr txBox="1"/>
          <p:nvPr/>
        </p:nvSpPr>
        <p:spPr>
          <a:xfrm>
            <a:off x="705328" y="6021288"/>
            <a:ext cx="11305859" cy="50475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TW"/>
            </a:defPPr>
            <a:lvl1pPr marL="457200" indent="-457200" algn="just">
              <a:lnSpc>
                <a:spcPts val="3500"/>
              </a:lnSpc>
              <a:spcAft>
                <a:spcPts val="1000"/>
              </a:spcAft>
              <a:buFont typeface="Wingdings" panose="05000000000000000000" pitchFamily="2" charset="2"/>
              <a:buChar char="Ø"/>
              <a:defRPr sz="2400" b="1" kern="10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pPr marL="0" indent="0">
              <a:buNone/>
            </a:pPr>
            <a:r>
              <a:rPr lang="zh-TW" altLang="en-US" kern="1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進入營運期公共建設案件：透過</a:t>
            </a:r>
            <a:r>
              <a:rPr lang="en-US" altLang="zh-TW" kern="1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REIT</a:t>
            </a:r>
            <a:r>
              <a:rPr lang="zh-TW" altLang="en-US" kern="1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、證券化等多元方式，擴大民間參與。</a:t>
            </a:r>
            <a:endParaRPr lang="en-US" altLang="zh-TW" dirty="0">
              <a:solidFill>
                <a:schemeClr val="tx1"/>
              </a:solidFill>
            </a:endParaRPr>
          </a:p>
        </p:txBody>
      </p:sp>
      <p:grpSp>
        <p:nvGrpSpPr>
          <p:cNvPr id="76" name="群組 75">
            <a:extLst>
              <a:ext uri="{FF2B5EF4-FFF2-40B4-BE49-F238E27FC236}">
                <a16:creationId xmlns:a16="http://schemas.microsoft.com/office/drawing/2014/main" id="{03FFAB72-55E8-4974-87C6-0CC792DD232D}"/>
              </a:ext>
            </a:extLst>
          </p:cNvPr>
          <p:cNvGrpSpPr/>
          <p:nvPr/>
        </p:nvGrpSpPr>
        <p:grpSpPr>
          <a:xfrm>
            <a:off x="327544" y="6135091"/>
            <a:ext cx="382501" cy="309302"/>
            <a:chOff x="1152009" y="2151961"/>
            <a:chExt cx="514840" cy="416316"/>
          </a:xfrm>
        </p:grpSpPr>
        <p:sp>
          <p:nvSpPr>
            <p:cNvPr id="77" name="＞形箭號 22">
              <a:extLst>
                <a:ext uri="{FF2B5EF4-FFF2-40B4-BE49-F238E27FC236}">
                  <a16:creationId xmlns:a16="http://schemas.microsoft.com/office/drawing/2014/main" id="{F621D031-49C5-41E9-8405-506602998161}"/>
                </a:ext>
              </a:extLst>
            </p:cNvPr>
            <p:cNvSpPr/>
            <p:nvPr/>
          </p:nvSpPr>
          <p:spPr>
            <a:xfrm>
              <a:off x="1384916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78" name="＞形箭號 23">
              <a:extLst>
                <a:ext uri="{FF2B5EF4-FFF2-40B4-BE49-F238E27FC236}">
                  <a16:creationId xmlns:a16="http://schemas.microsoft.com/office/drawing/2014/main" id="{00489C4E-BA9D-467E-AE2D-61A570A28D79}"/>
                </a:ext>
              </a:extLst>
            </p:cNvPr>
            <p:cNvSpPr/>
            <p:nvPr/>
          </p:nvSpPr>
          <p:spPr>
            <a:xfrm>
              <a:off x="1152009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</p:grpSp>
      <p:cxnSp>
        <p:nvCxnSpPr>
          <p:cNvPr id="83" name="直線單箭頭接點 82">
            <a:extLst>
              <a:ext uri="{FF2B5EF4-FFF2-40B4-BE49-F238E27FC236}">
                <a16:creationId xmlns:a16="http://schemas.microsoft.com/office/drawing/2014/main" id="{52A601D8-2A89-436B-86B7-42E012AC4007}"/>
              </a:ext>
            </a:extLst>
          </p:cNvPr>
          <p:cNvCxnSpPr>
            <a:cxnSpLocks/>
          </p:cNvCxnSpPr>
          <p:nvPr/>
        </p:nvCxnSpPr>
        <p:spPr>
          <a:xfrm>
            <a:off x="8194694" y="2844114"/>
            <a:ext cx="212706" cy="3370"/>
          </a:xfrm>
          <a:prstGeom prst="straightConnector1">
            <a:avLst/>
          </a:prstGeom>
          <a:ln w="3810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群組 43">
            <a:extLst>
              <a:ext uri="{FF2B5EF4-FFF2-40B4-BE49-F238E27FC236}">
                <a16:creationId xmlns:a16="http://schemas.microsoft.com/office/drawing/2014/main" id="{58D88B27-B98E-4F50-8D57-C22DF8765F75}"/>
              </a:ext>
            </a:extLst>
          </p:cNvPr>
          <p:cNvGrpSpPr/>
          <p:nvPr/>
        </p:nvGrpSpPr>
        <p:grpSpPr>
          <a:xfrm>
            <a:off x="6023993" y="3543937"/>
            <a:ext cx="2760243" cy="563395"/>
            <a:chOff x="7820735" y="3542521"/>
            <a:chExt cx="4035905" cy="462543"/>
          </a:xfrm>
        </p:grpSpPr>
        <p:sp>
          <p:nvSpPr>
            <p:cNvPr id="74" name="圓角矩形 84">
              <a:extLst>
                <a:ext uri="{FF2B5EF4-FFF2-40B4-BE49-F238E27FC236}">
                  <a16:creationId xmlns:a16="http://schemas.microsoft.com/office/drawing/2014/main" id="{4B07CD83-9642-414A-A8AA-DD08E3685AC0}"/>
                </a:ext>
              </a:extLst>
            </p:cNvPr>
            <p:cNvSpPr/>
            <p:nvPr/>
          </p:nvSpPr>
          <p:spPr>
            <a:xfrm>
              <a:off x="7824192" y="3542522"/>
              <a:ext cx="4032448" cy="462542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BF9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zh-TW" altLang="en-US" sz="1600" b="1" dirty="0">
                  <a:solidFill>
                    <a:schemeClr val="accent4">
                      <a:lumMod val="7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　　發行</a:t>
              </a:r>
              <a:r>
                <a:rPr lang="zh-TW" altLang="en-US" sz="1600" b="1" dirty="0">
                  <a:solidFill>
                    <a:schemeClr val="accent4">
                      <a:lumMod val="7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政府永續發展債券</a:t>
              </a:r>
              <a:endParaRPr lang="ko-KR" altLang="en-US" sz="1600" b="1" dirty="0">
                <a:solidFill>
                  <a:schemeClr val="accent4">
                    <a:lumMod val="75000"/>
                  </a:schemeClr>
                </a:solidFill>
                <a:latin typeface="微軟正黑體" panose="020B0604030504040204" pitchFamily="34" charset="-120"/>
                <a:ea typeface="思源黑體" panose="020B0500000000000000" pitchFamily="34" charset="-120"/>
                <a:cs typeface="Arial" pitchFamily="34" charset="0"/>
              </a:endParaRPr>
            </a:p>
          </p:txBody>
        </p:sp>
        <p:sp>
          <p:nvSpPr>
            <p:cNvPr id="69" name="AutoShape 3">
              <a:extLst>
                <a:ext uri="{FF2B5EF4-FFF2-40B4-BE49-F238E27FC236}">
                  <a16:creationId xmlns:a16="http://schemas.microsoft.com/office/drawing/2014/main" id="{69CD57E3-D767-476C-9E44-B43845F2E3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0735" y="3542521"/>
              <a:ext cx="322419" cy="462542"/>
            </a:xfrm>
            <a:prstGeom prst="roundRect">
              <a:avLst>
                <a:gd name="adj" fmla="val 27091"/>
              </a:avLst>
            </a:prstGeom>
            <a:solidFill>
              <a:schemeClr val="accent4">
                <a:lumMod val="75000"/>
              </a:schemeClr>
            </a:solidFill>
            <a:ln>
              <a:noFill/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rIns="0" anchor="ctr"/>
            <a:lstStyle>
              <a:lvl1pPr marL="177800" indent="-1778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9pPr>
            </a:lstStyle>
            <a:p>
              <a:pPr marL="0" indent="-1588" algn="ctr">
                <a:defRPr/>
              </a:pPr>
              <a:r>
                <a:rPr lang="zh-TW" altLang="en-US" sz="1400" b="1" kern="0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公　債</a:t>
              </a:r>
              <a:endParaRPr lang="en-US" altLang="zh-TW" sz="1400" b="1" kern="0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1711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內容版面配置區 2">
            <a:extLst>
              <a:ext uri="{FF2B5EF4-FFF2-40B4-BE49-F238E27FC236}">
                <a16:creationId xmlns:a16="http://schemas.microsoft.com/office/drawing/2014/main" id="{F0BBBD80-6AA5-4C03-80D5-737448161D1F}"/>
              </a:ext>
            </a:extLst>
          </p:cNvPr>
          <p:cNvSpPr txBox="1">
            <a:spLocks/>
          </p:cNvSpPr>
          <p:nvPr/>
        </p:nvSpPr>
        <p:spPr>
          <a:xfrm>
            <a:off x="214738" y="0"/>
            <a:ext cx="11201545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二、優化投入公共建設之投融資條件</a:t>
            </a:r>
            <a:r>
              <a:rPr lang="en-US" altLang="zh-TW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(1/3)</a:t>
            </a:r>
          </a:p>
        </p:txBody>
      </p:sp>
      <p:sp>
        <p:nvSpPr>
          <p:cNvPr id="39" name="矩形: 圓角 38">
            <a:extLst>
              <a:ext uri="{FF2B5EF4-FFF2-40B4-BE49-F238E27FC236}">
                <a16:creationId xmlns:a16="http://schemas.microsoft.com/office/drawing/2014/main" id="{2913FAD5-BB46-47EE-B7EB-9B4C71EBD01A}"/>
              </a:ext>
            </a:extLst>
          </p:cNvPr>
          <p:cNvSpPr/>
          <p:nvPr/>
        </p:nvSpPr>
        <p:spPr>
          <a:xfrm>
            <a:off x="341100" y="1988840"/>
            <a:ext cx="11416541" cy="2952328"/>
          </a:xfrm>
          <a:prstGeom prst="roundRect">
            <a:avLst/>
          </a:prstGeom>
          <a:solidFill>
            <a:srgbClr val="FFFF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0AF27691-B455-48D3-A152-59294C96E858}"/>
              </a:ext>
            </a:extLst>
          </p:cNvPr>
          <p:cNvSpPr txBox="1"/>
          <p:nvPr/>
        </p:nvSpPr>
        <p:spPr>
          <a:xfrm>
            <a:off x="2036561" y="2186382"/>
            <a:ext cx="2018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直接投資公建適用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RBC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風險係數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1.28%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2E549F84-20B2-48BF-BD1C-F509481663B6}"/>
              </a:ext>
            </a:extLst>
          </p:cNvPr>
          <p:cNvSpPr txBox="1"/>
          <p:nvPr/>
        </p:nvSpPr>
        <p:spPr>
          <a:xfrm>
            <a:off x="1964553" y="3902192"/>
            <a:ext cx="32434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基金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100%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投資公建</a:t>
            </a:r>
          </a:p>
          <a:p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RBC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風險係數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10.18%*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" name="箭號: 向右 42">
            <a:extLst>
              <a:ext uri="{FF2B5EF4-FFF2-40B4-BE49-F238E27FC236}">
                <a16:creationId xmlns:a16="http://schemas.microsoft.com/office/drawing/2014/main" id="{D5E822DE-A8F0-45F2-975B-0A32768AC459}"/>
              </a:ext>
            </a:extLst>
          </p:cNvPr>
          <p:cNvSpPr/>
          <p:nvPr/>
        </p:nvSpPr>
        <p:spPr>
          <a:xfrm>
            <a:off x="5693171" y="3234318"/>
            <a:ext cx="1804211" cy="24534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51CB1BAE-185E-43AE-9B42-A0ADAD52C11A}"/>
              </a:ext>
            </a:extLst>
          </p:cNvPr>
          <p:cNvSpPr txBox="1"/>
          <p:nvPr/>
        </p:nvSpPr>
        <p:spPr>
          <a:xfrm>
            <a:off x="7571721" y="2956458"/>
            <a:ext cx="379174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比照直接投資公共建設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風險係數</a:t>
            </a:r>
            <a:r>
              <a:rPr lang="en-US" altLang="zh-TW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10.18%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調降至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1.28%</a:t>
            </a:r>
          </a:p>
          <a:p>
            <a:pPr algn="just"/>
            <a:endParaRPr lang="zh-TW" altLang="en-US" sz="1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5" name="直線單箭頭接點 44">
            <a:extLst>
              <a:ext uri="{FF2B5EF4-FFF2-40B4-BE49-F238E27FC236}">
                <a16:creationId xmlns:a16="http://schemas.microsoft.com/office/drawing/2014/main" id="{ED0ACBA8-A9D8-4A40-A184-82DE94E3BB75}"/>
              </a:ext>
            </a:extLst>
          </p:cNvPr>
          <p:cNvCxnSpPr>
            <a:cxnSpLocks/>
          </p:cNvCxnSpPr>
          <p:nvPr/>
        </p:nvCxnSpPr>
        <p:spPr>
          <a:xfrm flipV="1">
            <a:off x="5420937" y="2894080"/>
            <a:ext cx="0" cy="936106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矩形: 圓角 45">
            <a:extLst>
              <a:ext uri="{FF2B5EF4-FFF2-40B4-BE49-F238E27FC236}">
                <a16:creationId xmlns:a16="http://schemas.microsoft.com/office/drawing/2014/main" id="{B604CB2F-287A-48FB-A566-1D075E19B228}"/>
              </a:ext>
            </a:extLst>
          </p:cNvPr>
          <p:cNvSpPr/>
          <p:nvPr/>
        </p:nvSpPr>
        <p:spPr>
          <a:xfrm>
            <a:off x="4988889" y="4027045"/>
            <a:ext cx="3123335" cy="676531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公共建設型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PE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VC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7" name="矩形: 圓角 46">
            <a:extLst>
              <a:ext uri="{FF2B5EF4-FFF2-40B4-BE49-F238E27FC236}">
                <a16:creationId xmlns:a16="http://schemas.microsoft.com/office/drawing/2014/main" id="{FC0A9E41-77B3-4C21-A346-111BE5B6DB91}"/>
              </a:ext>
            </a:extLst>
          </p:cNvPr>
          <p:cNvSpPr/>
          <p:nvPr/>
        </p:nvSpPr>
        <p:spPr>
          <a:xfrm>
            <a:off x="4988889" y="2230756"/>
            <a:ext cx="1610804" cy="59203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公共建設</a:t>
            </a:r>
          </a:p>
        </p:txBody>
      </p:sp>
      <p:sp>
        <p:nvSpPr>
          <p:cNvPr id="48" name="箭號: 向右 47">
            <a:extLst>
              <a:ext uri="{FF2B5EF4-FFF2-40B4-BE49-F238E27FC236}">
                <a16:creationId xmlns:a16="http://schemas.microsoft.com/office/drawing/2014/main" id="{8A1333BB-AAC9-48C7-8135-578D0911EACA}"/>
              </a:ext>
            </a:extLst>
          </p:cNvPr>
          <p:cNvSpPr/>
          <p:nvPr/>
        </p:nvSpPr>
        <p:spPr>
          <a:xfrm>
            <a:off x="4196801" y="2334115"/>
            <a:ext cx="443833" cy="289307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9" name="直線單箭頭接點 48">
            <a:extLst>
              <a:ext uri="{FF2B5EF4-FFF2-40B4-BE49-F238E27FC236}">
                <a16:creationId xmlns:a16="http://schemas.microsoft.com/office/drawing/2014/main" id="{88AA14FA-8A13-4F3D-A466-946D29D154E3}"/>
              </a:ext>
            </a:extLst>
          </p:cNvPr>
          <p:cNvCxnSpPr>
            <a:cxnSpLocks/>
          </p:cNvCxnSpPr>
          <p:nvPr/>
        </p:nvCxnSpPr>
        <p:spPr>
          <a:xfrm flipV="1">
            <a:off x="1913460" y="2822786"/>
            <a:ext cx="555149" cy="418528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單箭頭接點 49">
            <a:extLst>
              <a:ext uri="{FF2B5EF4-FFF2-40B4-BE49-F238E27FC236}">
                <a16:creationId xmlns:a16="http://schemas.microsoft.com/office/drawing/2014/main" id="{CE2843C7-1E8B-484F-8486-7B5E83895A78}"/>
              </a:ext>
            </a:extLst>
          </p:cNvPr>
          <p:cNvCxnSpPr>
            <a:cxnSpLocks/>
          </p:cNvCxnSpPr>
          <p:nvPr/>
        </p:nvCxnSpPr>
        <p:spPr>
          <a:xfrm>
            <a:off x="1892545" y="3356992"/>
            <a:ext cx="525000" cy="410718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箭號: 向右 50">
            <a:extLst>
              <a:ext uri="{FF2B5EF4-FFF2-40B4-BE49-F238E27FC236}">
                <a16:creationId xmlns:a16="http://schemas.microsoft.com/office/drawing/2014/main" id="{0B9A05CE-78C1-4F8B-9679-F089B2167952}"/>
              </a:ext>
            </a:extLst>
          </p:cNvPr>
          <p:cNvSpPr/>
          <p:nvPr/>
        </p:nvSpPr>
        <p:spPr>
          <a:xfrm>
            <a:off x="4196801" y="4143363"/>
            <a:ext cx="443833" cy="289307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2" name="矩形: 圓角 51">
            <a:extLst>
              <a:ext uri="{FF2B5EF4-FFF2-40B4-BE49-F238E27FC236}">
                <a16:creationId xmlns:a16="http://schemas.microsoft.com/office/drawing/2014/main" id="{26ACC09A-0541-45C6-9446-7C0A8193B49F}"/>
              </a:ext>
            </a:extLst>
          </p:cNvPr>
          <p:cNvSpPr/>
          <p:nvPr/>
        </p:nvSpPr>
        <p:spPr>
          <a:xfrm>
            <a:off x="541307" y="3036811"/>
            <a:ext cx="1260669" cy="59203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保險業</a:t>
            </a:r>
          </a:p>
        </p:txBody>
      </p:sp>
      <p:sp>
        <p:nvSpPr>
          <p:cNvPr id="53" name="文字方塊 52">
            <a:extLst>
              <a:ext uri="{FF2B5EF4-FFF2-40B4-BE49-F238E27FC236}">
                <a16:creationId xmlns:a16="http://schemas.microsoft.com/office/drawing/2014/main" id="{900AF390-9403-465D-8F49-429D5FA7FD0B}"/>
              </a:ext>
            </a:extLst>
          </p:cNvPr>
          <p:cNvSpPr txBox="1"/>
          <p:nvPr/>
        </p:nvSpPr>
        <p:spPr>
          <a:xfrm>
            <a:off x="353954" y="5214150"/>
            <a:ext cx="117152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2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註：</a:t>
            </a: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*</a:t>
            </a:r>
            <a:r>
              <a:rPr kumimoji="0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基金</a:t>
            </a: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100%</a:t>
            </a:r>
            <a:r>
              <a:rPr kumimoji="0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投資國內公共建設者，適用風險係數</a:t>
            </a: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10.18%</a:t>
            </a:r>
            <a:r>
              <a:rPr lang="zh-TW" altLang="en-US" sz="1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；</a:t>
            </a:r>
            <a:r>
              <a:rPr kumimoji="0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同時投資國內公共建設、五加二及六大核心戰略產業者，適用風險係數</a:t>
            </a: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17.25%</a:t>
            </a:r>
            <a:r>
              <a:rPr kumimoji="0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。</a:t>
            </a:r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2" name="標題 1">
            <a:extLst>
              <a:ext uri="{FF2B5EF4-FFF2-40B4-BE49-F238E27FC236}">
                <a16:creationId xmlns:a16="http://schemas.microsoft.com/office/drawing/2014/main" id="{033453DF-2782-46E4-9C80-1AE50ECC0D18}"/>
              </a:ext>
            </a:extLst>
          </p:cNvPr>
          <p:cNvSpPr txBox="1">
            <a:spLocks/>
          </p:cNvSpPr>
          <p:nvPr/>
        </p:nvSpPr>
        <p:spPr>
          <a:xfrm>
            <a:off x="792708" y="1052736"/>
            <a:ext cx="10767882" cy="5760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259" rtl="0" eaLnBrk="1" latinLnBrk="0" hangingPunct="1"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鼓勵保險業投資公建型</a:t>
            </a:r>
            <a:r>
              <a:rPr kumimoji="0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PE</a:t>
            </a: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、</a:t>
            </a:r>
            <a:r>
              <a:rPr kumimoji="0" lang="en-US" altLang="zh-TW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VC</a:t>
            </a: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，降低投資公建之評估及管理成本</a:t>
            </a:r>
            <a:endParaRPr kumimoji="0" lang="en-US" altLang="zh-TW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grpSp>
        <p:nvGrpSpPr>
          <p:cNvPr id="23" name="群組 22">
            <a:extLst>
              <a:ext uri="{FF2B5EF4-FFF2-40B4-BE49-F238E27FC236}">
                <a16:creationId xmlns:a16="http://schemas.microsoft.com/office/drawing/2014/main" id="{CF6D413D-E4F5-4166-80F3-D0BCE6EC5F15}"/>
              </a:ext>
            </a:extLst>
          </p:cNvPr>
          <p:cNvGrpSpPr/>
          <p:nvPr/>
        </p:nvGrpSpPr>
        <p:grpSpPr>
          <a:xfrm>
            <a:off x="395278" y="1124744"/>
            <a:ext cx="382501" cy="309302"/>
            <a:chOff x="1152009" y="2151961"/>
            <a:chExt cx="514840" cy="416316"/>
          </a:xfrm>
        </p:grpSpPr>
        <p:sp>
          <p:nvSpPr>
            <p:cNvPr id="25" name="＞形箭號 22">
              <a:extLst>
                <a:ext uri="{FF2B5EF4-FFF2-40B4-BE49-F238E27FC236}">
                  <a16:creationId xmlns:a16="http://schemas.microsoft.com/office/drawing/2014/main" id="{20D702D2-AF58-4070-8742-8C36023F98FA}"/>
                </a:ext>
              </a:extLst>
            </p:cNvPr>
            <p:cNvSpPr/>
            <p:nvPr/>
          </p:nvSpPr>
          <p:spPr>
            <a:xfrm>
              <a:off x="1384916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6" name="＞形箭號 23">
              <a:extLst>
                <a:ext uri="{FF2B5EF4-FFF2-40B4-BE49-F238E27FC236}">
                  <a16:creationId xmlns:a16="http://schemas.microsoft.com/office/drawing/2014/main" id="{E3057DBE-4F96-4BFA-AC51-A11C2869EFE6}"/>
                </a:ext>
              </a:extLst>
            </p:cNvPr>
            <p:cNvSpPr/>
            <p:nvPr/>
          </p:nvSpPr>
          <p:spPr>
            <a:xfrm>
              <a:off x="1152009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</p:grpSp>
      <p:sp>
        <p:nvSpPr>
          <p:cNvPr id="27" name="Rectangle 43">
            <a:extLst>
              <a:ext uri="{FF2B5EF4-FFF2-40B4-BE49-F238E27FC236}">
                <a16:creationId xmlns:a16="http://schemas.microsoft.com/office/drawing/2014/main" id="{F130249A-552E-463D-BA49-DC7149B05F90}"/>
              </a:ext>
            </a:extLst>
          </p:cNvPr>
          <p:cNvSpPr/>
          <p:nvPr/>
        </p:nvSpPr>
        <p:spPr>
          <a:xfrm>
            <a:off x="11560590" y="6453336"/>
            <a:ext cx="579805" cy="33381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108000" rIns="108000" anchor="ctr"/>
          <a:lstStyle/>
          <a:p>
            <a:pPr algn="ctr" defTabSz="1371600">
              <a:defRPr/>
            </a:pPr>
            <a:fld id="{9C34AD6A-AF67-46D2-9154-563BFADBFDF4}" type="slidenum">
              <a:rPr lang="en-US" altLang="zh-TW" sz="2000" kern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 Unicode MS" pitchFamily="34" charset="-120"/>
                <a:cs typeface="Arial" panose="020B0604020202020204" pitchFamily="34" charset="0"/>
              </a:rPr>
              <a:pPr algn="ctr" defTabSz="1371600">
                <a:defRPr/>
              </a:pPr>
              <a:t>7</a:t>
            </a:fld>
            <a:endParaRPr lang="en-US" altLang="zh-TW" sz="20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Arial Unicode MS" pitchFamily="34" charset="-120"/>
              <a:cs typeface="Arial" panose="020B0604020202020204" pitchFamily="34" charset="0"/>
            </a:endParaRPr>
          </a:p>
        </p:txBody>
      </p:sp>
      <p:sp>
        <p:nvSpPr>
          <p:cNvPr id="29" name="Freeform 5">
            <a:extLst>
              <a:ext uri="{FF2B5EF4-FFF2-40B4-BE49-F238E27FC236}">
                <a16:creationId xmlns:a16="http://schemas.microsoft.com/office/drawing/2014/main" id="{4880C4BC-7C67-454E-B1DE-A0ED9940053E}"/>
              </a:ext>
            </a:extLst>
          </p:cNvPr>
          <p:cNvSpPr/>
          <p:nvPr/>
        </p:nvSpPr>
        <p:spPr>
          <a:xfrm rot="10800000">
            <a:off x="329478" y="694487"/>
            <a:ext cx="9865096" cy="80509"/>
          </a:xfrm>
          <a:custGeom>
            <a:avLst/>
            <a:gdLst/>
            <a:ahLst/>
            <a:cxnLst/>
            <a:rect l="l" t="t" r="r" b="b"/>
            <a:pathLst>
              <a:path w="17969914" h="9479129">
                <a:moveTo>
                  <a:pt x="0" y="0"/>
                </a:moveTo>
                <a:lnTo>
                  <a:pt x="17969914" y="0"/>
                </a:lnTo>
                <a:lnTo>
                  <a:pt x="17969914" y="9479130"/>
                </a:lnTo>
                <a:lnTo>
                  <a:pt x="0" y="94791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329172"/>
            </a:stretch>
          </a:blipFill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34879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: 圓角 6">
            <a:extLst>
              <a:ext uri="{FF2B5EF4-FFF2-40B4-BE49-F238E27FC236}">
                <a16:creationId xmlns:a16="http://schemas.microsoft.com/office/drawing/2014/main" id="{1BF4DC54-D598-4CED-9A1D-28DFB6DBB479}"/>
              </a:ext>
            </a:extLst>
          </p:cNvPr>
          <p:cNvSpPr/>
          <p:nvPr/>
        </p:nvSpPr>
        <p:spPr>
          <a:xfrm>
            <a:off x="407368" y="1918643"/>
            <a:ext cx="11017224" cy="2450982"/>
          </a:xfrm>
          <a:prstGeom prst="roundRect">
            <a:avLst/>
          </a:prstGeom>
          <a:solidFill>
            <a:srgbClr val="FFFF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zh-TW" altLang="en-US" dirty="0"/>
          </a:p>
        </p:txBody>
      </p:sp>
      <p:sp>
        <p:nvSpPr>
          <p:cNvPr id="3" name="圖說文字: 向上箭號 2">
            <a:extLst>
              <a:ext uri="{FF2B5EF4-FFF2-40B4-BE49-F238E27FC236}">
                <a16:creationId xmlns:a16="http://schemas.microsoft.com/office/drawing/2014/main" id="{CB8EBF2D-714A-4CDF-818F-23151E3DCF08}"/>
              </a:ext>
            </a:extLst>
          </p:cNvPr>
          <p:cNvSpPr/>
          <p:nvPr/>
        </p:nvSpPr>
        <p:spPr>
          <a:xfrm>
            <a:off x="1023242" y="4062504"/>
            <a:ext cx="7669094" cy="1670752"/>
          </a:xfrm>
          <a:prstGeom prst="up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C642570-C97B-42ED-88D7-9BAFCB3CB54A}"/>
              </a:ext>
            </a:extLst>
          </p:cNvPr>
          <p:cNvSpPr/>
          <p:nvPr/>
        </p:nvSpPr>
        <p:spPr>
          <a:xfrm>
            <a:off x="7882125" y="2388110"/>
            <a:ext cx="3126950" cy="167075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hangingPunct="0">
              <a:lnSpc>
                <a:spcPts val="2500"/>
              </a:lnSpc>
            </a:pP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策略性產業之目的事業主管機關發布函釋，解釋何類策略性產業，係具有公共建設屬性，得適用公共建設投資限額</a:t>
            </a:r>
            <a:endParaRPr lang="zh-TW" altLang="en-US" sz="1600" b="1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DC4E9B47-C344-468B-9DB1-6C7BA241568D}"/>
              </a:ext>
            </a:extLst>
          </p:cNvPr>
          <p:cNvCxnSpPr>
            <a:cxnSpLocks/>
          </p:cNvCxnSpPr>
          <p:nvPr/>
        </p:nvCxnSpPr>
        <p:spPr>
          <a:xfrm flipV="1">
            <a:off x="3114101" y="2532617"/>
            <a:ext cx="2960667" cy="833735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012BAB91-35FE-4591-B722-CE60481257EE}"/>
              </a:ext>
            </a:extLst>
          </p:cNvPr>
          <p:cNvSpPr txBox="1"/>
          <p:nvPr/>
        </p:nvSpPr>
        <p:spPr>
          <a:xfrm>
            <a:off x="3349392" y="2254073"/>
            <a:ext cx="2260995" cy="661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</a:t>
            </a:r>
            <a:r>
              <a:rPr lang="en-US" altLang="zh-TW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條：重要策略性事業、</a:t>
            </a:r>
            <a:endParaRPr lang="en-US" altLang="zh-TW" sz="1400" b="1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創投事業、政府區域開</a:t>
            </a:r>
            <a:endParaRPr lang="en-US" altLang="zh-TW" sz="1400" b="1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發計畫等</a:t>
            </a:r>
            <a:endParaRPr lang="en-US" altLang="zh-TW" sz="1400" b="1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304F0755-E5EF-49F5-B54A-4DC1A6294A6F}"/>
              </a:ext>
            </a:extLst>
          </p:cNvPr>
          <p:cNvCxnSpPr>
            <a:cxnSpLocks/>
          </p:cNvCxnSpPr>
          <p:nvPr/>
        </p:nvCxnSpPr>
        <p:spPr>
          <a:xfrm>
            <a:off x="3114101" y="3435641"/>
            <a:ext cx="3078873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6F5EF04D-073D-4BE1-B499-BA33F1F37E9C}"/>
              </a:ext>
            </a:extLst>
          </p:cNvPr>
          <p:cNvCxnSpPr>
            <a:cxnSpLocks/>
          </p:cNvCxnSpPr>
          <p:nvPr/>
        </p:nvCxnSpPr>
        <p:spPr>
          <a:xfrm>
            <a:off x="1113515" y="2629994"/>
            <a:ext cx="0" cy="35035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65EC3144-A5C5-43B1-9E6D-08EECA60D785}"/>
              </a:ext>
            </a:extLst>
          </p:cNvPr>
          <p:cNvSpPr txBox="1"/>
          <p:nvPr/>
        </p:nvSpPr>
        <p:spPr>
          <a:xfrm>
            <a:off x="1133505" y="2667580"/>
            <a:ext cx="2314957" cy="275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0"/>
              </a:spcBef>
            </a:pPr>
            <a:r>
              <a:rPr lang="zh-TW" altLang="en-US" sz="1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投資產業依據法規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7F7B6E07-1353-4675-B121-B95081B03F90}"/>
              </a:ext>
            </a:extLst>
          </p:cNvPr>
          <p:cNvSpPr txBox="1"/>
          <p:nvPr/>
        </p:nvSpPr>
        <p:spPr>
          <a:xfrm>
            <a:off x="6280621" y="2204850"/>
            <a:ext cx="1043570" cy="584775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zh-TW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投資限額</a:t>
            </a:r>
            <a:r>
              <a:rPr lang="en-US" altLang="zh-TW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10%</a:t>
            </a:r>
            <a:endParaRPr lang="zh-TW" altLang="en-US" sz="1400" b="1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A8968CF2-D040-4307-AD97-EF15282D9D51}"/>
              </a:ext>
            </a:extLst>
          </p:cNvPr>
          <p:cNvSpPr txBox="1"/>
          <p:nvPr/>
        </p:nvSpPr>
        <p:spPr>
          <a:xfrm>
            <a:off x="3271231" y="3529518"/>
            <a:ext cx="3480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條第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項第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款：</a:t>
            </a:r>
            <a:endParaRPr lang="en-US" alt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AD7C3E77-1DD2-407B-A5AA-3690E583C156}"/>
              </a:ext>
            </a:extLst>
          </p:cNvPr>
          <p:cNvSpPr/>
          <p:nvPr/>
        </p:nvSpPr>
        <p:spPr>
          <a:xfrm>
            <a:off x="873170" y="3110359"/>
            <a:ext cx="2177262" cy="1111678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保險業資金辦理專案運用公共及社會福利事業投資管理辦法</a:t>
            </a:r>
          </a:p>
        </p:txBody>
      </p:sp>
      <p:sp>
        <p:nvSpPr>
          <p:cNvPr id="24" name="矩形: 圓角 23">
            <a:extLst>
              <a:ext uri="{FF2B5EF4-FFF2-40B4-BE49-F238E27FC236}">
                <a16:creationId xmlns:a16="http://schemas.microsoft.com/office/drawing/2014/main" id="{1A88ED61-3637-456C-83A3-96E0C4C7D0AF}"/>
              </a:ext>
            </a:extLst>
          </p:cNvPr>
          <p:cNvSpPr/>
          <p:nvPr/>
        </p:nvSpPr>
        <p:spPr>
          <a:xfrm>
            <a:off x="936839" y="2028681"/>
            <a:ext cx="1599121" cy="503936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保險公司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A94D4E95-EB02-4C0D-963C-0284DB6F868B}"/>
              </a:ext>
            </a:extLst>
          </p:cNvPr>
          <p:cNvSpPr txBox="1"/>
          <p:nvPr/>
        </p:nvSpPr>
        <p:spPr>
          <a:xfrm>
            <a:off x="6280621" y="3094187"/>
            <a:ext cx="1103347" cy="633909"/>
          </a:xfrm>
          <a:prstGeom prst="rect">
            <a:avLst/>
          </a:prstGeom>
          <a:noFill/>
          <a:ln w="19050">
            <a:solidFill>
              <a:srgbClr val="7030A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投資限額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45%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8" name="文字方塊 57">
            <a:extLst>
              <a:ext uri="{FF2B5EF4-FFF2-40B4-BE49-F238E27FC236}">
                <a16:creationId xmlns:a16="http://schemas.microsoft.com/office/drawing/2014/main" id="{23B54C7C-8498-4F91-9B69-99D3C2865B5B}"/>
              </a:ext>
            </a:extLst>
          </p:cNvPr>
          <p:cNvSpPr txBox="1"/>
          <p:nvPr/>
        </p:nvSpPr>
        <p:spPr>
          <a:xfrm>
            <a:off x="1462456" y="4854016"/>
            <a:ext cx="7009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其他配合政府獎勵及建設之公共事業：如離岸風電產業鏈、資料中心、綠能建設及設備、儲能等。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標題 1">
            <a:extLst>
              <a:ext uri="{FF2B5EF4-FFF2-40B4-BE49-F238E27FC236}">
                <a16:creationId xmlns:a16="http://schemas.microsoft.com/office/drawing/2014/main" id="{2FB8B757-E6E7-4115-BE3E-5A98F7AC07B5}"/>
              </a:ext>
            </a:extLst>
          </p:cNvPr>
          <p:cNvSpPr txBox="1">
            <a:spLocks/>
          </p:cNvSpPr>
          <p:nvPr/>
        </p:nvSpPr>
        <p:spPr>
          <a:xfrm>
            <a:off x="864715" y="980728"/>
            <a:ext cx="11201545" cy="5760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259" rtl="0" eaLnBrk="1" latinLnBrk="0" hangingPunct="1"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優化具公建策略性產業投資條件，增加保險業投資彈性及降低產業籌資門檻</a:t>
            </a:r>
          </a:p>
        </p:txBody>
      </p:sp>
      <p:grpSp>
        <p:nvGrpSpPr>
          <p:cNvPr id="21" name="群組 20">
            <a:extLst>
              <a:ext uri="{FF2B5EF4-FFF2-40B4-BE49-F238E27FC236}">
                <a16:creationId xmlns:a16="http://schemas.microsoft.com/office/drawing/2014/main" id="{F07D066D-5A06-4301-92E9-ABEA76D82BE3}"/>
              </a:ext>
            </a:extLst>
          </p:cNvPr>
          <p:cNvGrpSpPr/>
          <p:nvPr/>
        </p:nvGrpSpPr>
        <p:grpSpPr>
          <a:xfrm>
            <a:off x="467286" y="1052736"/>
            <a:ext cx="382501" cy="309302"/>
            <a:chOff x="1152009" y="2151961"/>
            <a:chExt cx="514840" cy="416316"/>
          </a:xfrm>
        </p:grpSpPr>
        <p:sp>
          <p:nvSpPr>
            <p:cNvPr id="22" name="＞形箭號 22">
              <a:extLst>
                <a:ext uri="{FF2B5EF4-FFF2-40B4-BE49-F238E27FC236}">
                  <a16:creationId xmlns:a16="http://schemas.microsoft.com/office/drawing/2014/main" id="{62520A57-F389-4695-8AE9-AAC68BABCAA0}"/>
                </a:ext>
              </a:extLst>
            </p:cNvPr>
            <p:cNvSpPr/>
            <p:nvPr/>
          </p:nvSpPr>
          <p:spPr>
            <a:xfrm>
              <a:off x="1384916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6" name="＞形箭號 23">
              <a:extLst>
                <a:ext uri="{FF2B5EF4-FFF2-40B4-BE49-F238E27FC236}">
                  <a16:creationId xmlns:a16="http://schemas.microsoft.com/office/drawing/2014/main" id="{B69F3185-E141-4032-9A9B-34F02B54E640}"/>
                </a:ext>
              </a:extLst>
            </p:cNvPr>
            <p:cNvSpPr/>
            <p:nvPr/>
          </p:nvSpPr>
          <p:spPr>
            <a:xfrm>
              <a:off x="1152009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</p:grpSp>
      <p:sp>
        <p:nvSpPr>
          <p:cNvPr id="27" name="內容版面配置區 2">
            <a:extLst>
              <a:ext uri="{FF2B5EF4-FFF2-40B4-BE49-F238E27FC236}">
                <a16:creationId xmlns:a16="http://schemas.microsoft.com/office/drawing/2014/main" id="{650AA4EE-A012-4883-9D6A-D06A2CF57BD1}"/>
              </a:ext>
            </a:extLst>
          </p:cNvPr>
          <p:cNvSpPr txBox="1">
            <a:spLocks/>
          </p:cNvSpPr>
          <p:nvPr/>
        </p:nvSpPr>
        <p:spPr>
          <a:xfrm>
            <a:off x="214738" y="0"/>
            <a:ext cx="11201545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二、優化投入公共建設之投融資條件</a:t>
            </a:r>
            <a:r>
              <a:rPr lang="en-US" altLang="zh-TW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(2/3)</a:t>
            </a:r>
          </a:p>
        </p:txBody>
      </p:sp>
      <p:sp>
        <p:nvSpPr>
          <p:cNvPr id="28" name="Rectangle 43">
            <a:extLst>
              <a:ext uri="{FF2B5EF4-FFF2-40B4-BE49-F238E27FC236}">
                <a16:creationId xmlns:a16="http://schemas.microsoft.com/office/drawing/2014/main" id="{BC7B8E42-8CAF-4733-8C9C-05DB630D7CA7}"/>
              </a:ext>
            </a:extLst>
          </p:cNvPr>
          <p:cNvSpPr/>
          <p:nvPr/>
        </p:nvSpPr>
        <p:spPr>
          <a:xfrm>
            <a:off x="11560590" y="6453336"/>
            <a:ext cx="579805" cy="33381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108000" rIns="108000" anchor="ctr"/>
          <a:lstStyle/>
          <a:p>
            <a:pPr algn="ctr" defTabSz="1371600">
              <a:defRPr/>
            </a:pPr>
            <a:fld id="{9C34AD6A-AF67-46D2-9154-563BFADBFDF4}" type="slidenum">
              <a:rPr lang="en-US" altLang="zh-TW" sz="2000" kern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 Unicode MS" pitchFamily="34" charset="-120"/>
                <a:cs typeface="Arial" panose="020B0604020202020204" pitchFamily="34" charset="0"/>
              </a:rPr>
              <a:pPr algn="ctr" defTabSz="1371600">
                <a:defRPr/>
              </a:pPr>
              <a:t>8</a:t>
            </a:fld>
            <a:endParaRPr lang="en-US" altLang="zh-TW" sz="20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Arial Unicode MS" pitchFamily="34" charset="-120"/>
              <a:cs typeface="Arial" panose="020B0604020202020204" pitchFamily="34" charset="0"/>
            </a:endParaRPr>
          </a:p>
        </p:txBody>
      </p:sp>
      <p:sp>
        <p:nvSpPr>
          <p:cNvPr id="29" name="Freeform 5">
            <a:extLst>
              <a:ext uri="{FF2B5EF4-FFF2-40B4-BE49-F238E27FC236}">
                <a16:creationId xmlns:a16="http://schemas.microsoft.com/office/drawing/2014/main" id="{1B431907-DEF3-4CCD-A19E-420B2D100A95}"/>
              </a:ext>
            </a:extLst>
          </p:cNvPr>
          <p:cNvSpPr/>
          <p:nvPr/>
        </p:nvSpPr>
        <p:spPr>
          <a:xfrm rot="10800000">
            <a:off x="329478" y="692697"/>
            <a:ext cx="9865096" cy="80509"/>
          </a:xfrm>
          <a:custGeom>
            <a:avLst/>
            <a:gdLst/>
            <a:ahLst/>
            <a:cxnLst/>
            <a:rect l="l" t="t" r="r" b="b"/>
            <a:pathLst>
              <a:path w="17969914" h="9479129">
                <a:moveTo>
                  <a:pt x="0" y="0"/>
                </a:moveTo>
                <a:lnTo>
                  <a:pt x="17969914" y="0"/>
                </a:lnTo>
                <a:lnTo>
                  <a:pt x="17969914" y="9479130"/>
                </a:lnTo>
                <a:lnTo>
                  <a:pt x="0" y="94791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t="-329172"/>
            </a:stretch>
          </a:blipFill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41813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A64798B6-62E7-4134-984C-FCAFB7E7D2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553350"/>
              </p:ext>
            </p:extLst>
          </p:nvPr>
        </p:nvGraphicFramePr>
        <p:xfrm>
          <a:off x="358753" y="2096632"/>
          <a:ext cx="11569895" cy="3420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29335">
                  <a:extLst>
                    <a:ext uri="{9D8B030D-6E8A-4147-A177-3AD203B41FA5}">
                      <a16:colId xmlns:a16="http://schemas.microsoft.com/office/drawing/2014/main" val="1413706318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636005183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426009324"/>
                    </a:ext>
                  </a:extLst>
                </a:gridCol>
              </a:tblGrid>
              <a:tr h="684120">
                <a:tc>
                  <a:txBody>
                    <a:bodyPr/>
                    <a:lstStyle/>
                    <a:p>
                      <a:pPr marL="30480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保證對象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127000" algn="l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融資額度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12700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保證成數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488280"/>
                  </a:ext>
                </a:extLst>
              </a:tr>
              <a:tr h="684120">
                <a:tc>
                  <a:txBody>
                    <a:bodyPr/>
                    <a:lstStyle/>
                    <a:p>
                      <a:pPr marL="304800" indent="0"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綠能建設：國內綠能建設開發或統包企業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127000"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0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最高</a:t>
                      </a: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300</a:t>
                      </a:r>
                      <a:r>
                        <a:rPr lang="zh-TW" sz="20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億元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solidFill>
                      <a:srgbClr val="FFFFE0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304800" indent="0"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最高</a:t>
                      </a: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成提高到</a:t>
                      </a: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271402"/>
                  </a:ext>
                </a:extLst>
              </a:tr>
              <a:tr h="684120">
                <a:tc>
                  <a:txBody>
                    <a:bodyPr/>
                    <a:lstStyle/>
                    <a:p>
                      <a:pPr marL="304800" indent="0"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綠能設備或服務：綠能建設相關零組件、設備系統、海事工程企業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127000"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0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最高</a:t>
                      </a: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r>
                        <a:rPr lang="zh-TW" sz="20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億元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E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205482"/>
                  </a:ext>
                </a:extLst>
              </a:tr>
              <a:tr h="684120">
                <a:tc>
                  <a:txBody>
                    <a:bodyPr/>
                    <a:lstStyle/>
                    <a:p>
                      <a:pPr marL="304800" indent="0"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儲能：電網端與發電端儲能企業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127000"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0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最高</a:t>
                      </a: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r>
                        <a:rPr lang="zh-TW" sz="2000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億元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E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058352"/>
                  </a:ext>
                </a:extLst>
              </a:tr>
              <a:tr h="684120">
                <a:tc>
                  <a:txBody>
                    <a:bodyPr/>
                    <a:lstStyle/>
                    <a:p>
                      <a:pPr marL="304800" indent="0"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重大公共建設：參與國內政府重大公共建設企業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127000"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最高</a:t>
                      </a: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億元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E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02329"/>
                  </a:ext>
                </a:extLst>
              </a:tr>
            </a:tbl>
          </a:graphicData>
        </a:graphic>
      </p:graphicFrame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92C4DF0E-B0FB-473C-9315-A2346EA1D538}"/>
              </a:ext>
            </a:extLst>
          </p:cNvPr>
          <p:cNvCxnSpPr>
            <a:cxnSpLocks/>
          </p:cNvCxnSpPr>
          <p:nvPr/>
        </p:nvCxnSpPr>
        <p:spPr>
          <a:xfrm>
            <a:off x="709610" y="2780929"/>
            <a:ext cx="1110496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直線接點 55">
            <a:extLst>
              <a:ext uri="{FF2B5EF4-FFF2-40B4-BE49-F238E27FC236}">
                <a16:creationId xmlns:a16="http://schemas.microsoft.com/office/drawing/2014/main" id="{397A6C6A-1F7B-4FC4-8A74-35211D4BD02C}"/>
              </a:ext>
            </a:extLst>
          </p:cNvPr>
          <p:cNvCxnSpPr>
            <a:cxnSpLocks/>
          </p:cNvCxnSpPr>
          <p:nvPr/>
        </p:nvCxnSpPr>
        <p:spPr>
          <a:xfrm>
            <a:off x="709610" y="3429001"/>
            <a:ext cx="8554742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直線接點 56">
            <a:extLst>
              <a:ext uri="{FF2B5EF4-FFF2-40B4-BE49-F238E27FC236}">
                <a16:creationId xmlns:a16="http://schemas.microsoft.com/office/drawing/2014/main" id="{2F1BD272-3C72-4BE4-A44C-BD892A02D1BA}"/>
              </a:ext>
            </a:extLst>
          </p:cNvPr>
          <p:cNvCxnSpPr>
            <a:cxnSpLocks/>
          </p:cNvCxnSpPr>
          <p:nvPr/>
        </p:nvCxnSpPr>
        <p:spPr>
          <a:xfrm>
            <a:off x="709610" y="4192553"/>
            <a:ext cx="8554742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直線接點 57">
            <a:extLst>
              <a:ext uri="{FF2B5EF4-FFF2-40B4-BE49-F238E27FC236}">
                <a16:creationId xmlns:a16="http://schemas.microsoft.com/office/drawing/2014/main" id="{4229BC73-92AA-4543-9E24-3870D953142C}"/>
              </a:ext>
            </a:extLst>
          </p:cNvPr>
          <p:cNvCxnSpPr>
            <a:cxnSpLocks/>
          </p:cNvCxnSpPr>
          <p:nvPr/>
        </p:nvCxnSpPr>
        <p:spPr>
          <a:xfrm>
            <a:off x="709610" y="4797153"/>
            <a:ext cx="8554742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直線接點 58">
            <a:extLst>
              <a:ext uri="{FF2B5EF4-FFF2-40B4-BE49-F238E27FC236}">
                <a16:creationId xmlns:a16="http://schemas.microsoft.com/office/drawing/2014/main" id="{5DBFA8C8-4D5D-4D2B-BD17-8534EA40F4A6}"/>
              </a:ext>
            </a:extLst>
          </p:cNvPr>
          <p:cNvCxnSpPr>
            <a:cxnSpLocks/>
          </p:cNvCxnSpPr>
          <p:nvPr/>
        </p:nvCxnSpPr>
        <p:spPr>
          <a:xfrm>
            <a:off x="6888088" y="2204865"/>
            <a:ext cx="0" cy="3200164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直線接點 59">
            <a:extLst>
              <a:ext uri="{FF2B5EF4-FFF2-40B4-BE49-F238E27FC236}">
                <a16:creationId xmlns:a16="http://schemas.microsoft.com/office/drawing/2014/main" id="{EB1DF2FD-7C1D-488A-A83A-D555046218A4}"/>
              </a:ext>
            </a:extLst>
          </p:cNvPr>
          <p:cNvCxnSpPr>
            <a:cxnSpLocks/>
          </p:cNvCxnSpPr>
          <p:nvPr/>
        </p:nvCxnSpPr>
        <p:spPr>
          <a:xfrm>
            <a:off x="9264352" y="2204865"/>
            <a:ext cx="0" cy="3200164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標題 1">
            <a:extLst>
              <a:ext uri="{FF2B5EF4-FFF2-40B4-BE49-F238E27FC236}">
                <a16:creationId xmlns:a16="http://schemas.microsoft.com/office/drawing/2014/main" id="{A5E72981-0C17-4A5B-849E-78DB078C7810}"/>
              </a:ext>
            </a:extLst>
          </p:cNvPr>
          <p:cNvSpPr txBox="1">
            <a:spLocks/>
          </p:cNvSpPr>
          <p:nvPr/>
        </p:nvSpPr>
        <p:spPr>
          <a:xfrm>
            <a:off x="864716" y="1052736"/>
            <a:ext cx="10343852" cy="5760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259" rtl="0" eaLnBrk="1" latinLnBrk="0" hangingPunct="1"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marL="0" marR="0" lvl="0" indent="0" algn="l" defTabSz="91425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優化具公建策略性產業融資條件，降低金融業者授信風險</a:t>
            </a:r>
          </a:p>
        </p:txBody>
      </p:sp>
      <p:grpSp>
        <p:nvGrpSpPr>
          <p:cNvPr id="14" name="群組 13">
            <a:extLst>
              <a:ext uri="{FF2B5EF4-FFF2-40B4-BE49-F238E27FC236}">
                <a16:creationId xmlns:a16="http://schemas.microsoft.com/office/drawing/2014/main" id="{038E152C-E4D1-483D-AF57-5ECE1AB6A980}"/>
              </a:ext>
            </a:extLst>
          </p:cNvPr>
          <p:cNvGrpSpPr/>
          <p:nvPr/>
        </p:nvGrpSpPr>
        <p:grpSpPr>
          <a:xfrm>
            <a:off x="467286" y="1124744"/>
            <a:ext cx="382501" cy="309302"/>
            <a:chOff x="1152009" y="2151961"/>
            <a:chExt cx="514840" cy="416316"/>
          </a:xfrm>
        </p:grpSpPr>
        <p:sp>
          <p:nvSpPr>
            <p:cNvPr id="15" name="＞形箭號 22">
              <a:extLst>
                <a:ext uri="{FF2B5EF4-FFF2-40B4-BE49-F238E27FC236}">
                  <a16:creationId xmlns:a16="http://schemas.microsoft.com/office/drawing/2014/main" id="{4EC51BEA-66F0-4DE1-A89F-2E44ECC92A51}"/>
                </a:ext>
              </a:extLst>
            </p:cNvPr>
            <p:cNvSpPr/>
            <p:nvPr/>
          </p:nvSpPr>
          <p:spPr>
            <a:xfrm>
              <a:off x="1384916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6" name="＞形箭號 23">
              <a:extLst>
                <a:ext uri="{FF2B5EF4-FFF2-40B4-BE49-F238E27FC236}">
                  <a16:creationId xmlns:a16="http://schemas.microsoft.com/office/drawing/2014/main" id="{246B8B9E-CFC4-4660-839A-821D1742E852}"/>
                </a:ext>
              </a:extLst>
            </p:cNvPr>
            <p:cNvSpPr/>
            <p:nvPr/>
          </p:nvSpPr>
          <p:spPr>
            <a:xfrm>
              <a:off x="1152009" y="2151961"/>
              <a:ext cx="281933" cy="416316"/>
            </a:xfrm>
            <a:prstGeom prst="chevron">
              <a:avLst>
                <a:gd name="adj" fmla="val 5177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endParaRPr>
            </a:p>
          </p:txBody>
        </p:sp>
      </p:grpSp>
      <p:sp>
        <p:nvSpPr>
          <p:cNvPr id="17" name="內容版面配置區 2">
            <a:extLst>
              <a:ext uri="{FF2B5EF4-FFF2-40B4-BE49-F238E27FC236}">
                <a16:creationId xmlns:a16="http://schemas.microsoft.com/office/drawing/2014/main" id="{4908F332-8EF8-4D03-B44C-ECD2A074B756}"/>
              </a:ext>
            </a:extLst>
          </p:cNvPr>
          <p:cNvSpPr txBox="1">
            <a:spLocks/>
          </p:cNvSpPr>
          <p:nvPr/>
        </p:nvSpPr>
        <p:spPr>
          <a:xfrm>
            <a:off x="214738" y="0"/>
            <a:ext cx="11201545" cy="864096"/>
          </a:xfrm>
          <a:prstGeom prst="rect">
            <a:avLst/>
          </a:prstGeom>
        </p:spPr>
        <p:txBody>
          <a:bodyPr>
            <a:noAutofit/>
          </a:bodyPr>
          <a:lstStyle>
            <a:lvl1pPr marL="342847" indent="-342847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36" indent="-285706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26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5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8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1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4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74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03" indent="-228564" algn="l" defTabSz="91425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二、優化投入公共建設之投融資條件</a:t>
            </a:r>
            <a:r>
              <a:rPr lang="en-US" altLang="zh-TW" sz="34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(3/3)</a:t>
            </a:r>
          </a:p>
        </p:txBody>
      </p:sp>
      <p:sp>
        <p:nvSpPr>
          <p:cNvPr id="19" name="Rectangle 43">
            <a:extLst>
              <a:ext uri="{FF2B5EF4-FFF2-40B4-BE49-F238E27FC236}">
                <a16:creationId xmlns:a16="http://schemas.microsoft.com/office/drawing/2014/main" id="{C73282A5-83B4-4FFF-AC10-86A7A26AE954}"/>
              </a:ext>
            </a:extLst>
          </p:cNvPr>
          <p:cNvSpPr/>
          <p:nvPr/>
        </p:nvSpPr>
        <p:spPr>
          <a:xfrm>
            <a:off x="11560590" y="6453336"/>
            <a:ext cx="579805" cy="33381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108000" rIns="108000" anchor="ctr"/>
          <a:lstStyle/>
          <a:p>
            <a:pPr algn="ctr" defTabSz="1371600">
              <a:defRPr/>
            </a:pPr>
            <a:fld id="{9C34AD6A-AF67-46D2-9154-563BFADBFDF4}" type="slidenum">
              <a:rPr lang="en-US" altLang="zh-TW" sz="2000" kern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rial Unicode MS" pitchFamily="34" charset="-120"/>
                <a:cs typeface="Arial" panose="020B0604020202020204" pitchFamily="34" charset="0"/>
              </a:rPr>
              <a:pPr algn="ctr" defTabSz="1371600">
                <a:defRPr/>
              </a:pPr>
              <a:t>9</a:t>
            </a:fld>
            <a:endParaRPr lang="en-US" altLang="zh-TW" sz="20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Arial Unicode MS" pitchFamily="34" charset="-120"/>
              <a:cs typeface="Arial" panose="020B0604020202020204" pitchFamily="34" charset="0"/>
            </a:endParaRPr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056A4160-E3F7-4062-ACCE-8B3CD44ACE18}"/>
              </a:ext>
            </a:extLst>
          </p:cNvPr>
          <p:cNvSpPr/>
          <p:nvPr/>
        </p:nvSpPr>
        <p:spPr>
          <a:xfrm rot="10800000">
            <a:off x="329478" y="694487"/>
            <a:ext cx="9865096" cy="80509"/>
          </a:xfrm>
          <a:custGeom>
            <a:avLst/>
            <a:gdLst/>
            <a:ahLst/>
            <a:cxnLst/>
            <a:rect l="l" t="t" r="r" b="b"/>
            <a:pathLst>
              <a:path w="17969914" h="9479129">
                <a:moveTo>
                  <a:pt x="0" y="0"/>
                </a:moveTo>
                <a:lnTo>
                  <a:pt x="17969914" y="0"/>
                </a:lnTo>
                <a:lnTo>
                  <a:pt x="17969914" y="9479130"/>
                </a:lnTo>
                <a:lnTo>
                  <a:pt x="0" y="94791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t="-329172"/>
            </a:stretch>
          </a:blipFill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97950532"/>
      </p:ext>
    </p:extLst>
  </p:cSld>
  <p:clrMapOvr>
    <a:masterClrMapping/>
  </p:clrMapOvr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68848</TotalTime>
  <Words>2751</Words>
  <Application>Microsoft Office PowerPoint</Application>
  <PresentationFormat>寬螢幕</PresentationFormat>
  <Paragraphs>361</Paragraphs>
  <Slides>16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16</vt:i4>
      </vt:variant>
    </vt:vector>
  </HeadingPairs>
  <TitlesOfParts>
    <vt:vector size="25" baseType="lpstr">
      <vt:lpstr>Aptos</vt:lpstr>
      <vt:lpstr>Microsoft YaHei</vt:lpstr>
      <vt:lpstr>微軟正黑體</vt:lpstr>
      <vt:lpstr>Arial</vt:lpstr>
      <vt:lpstr>Calibri</vt:lpstr>
      <vt:lpstr>Calibri Light</vt:lpstr>
      <vt:lpstr>Wingdings</vt:lpstr>
      <vt:lpstr>自訂設計</vt:lpstr>
      <vt:lpstr>1_自訂設計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hwlu@ndc.gov.tw</dc:creator>
  <cp:lastModifiedBy>林雅燕</cp:lastModifiedBy>
  <cp:revision>5199</cp:revision>
  <cp:lastPrinted>2024-12-10T11:09:07Z</cp:lastPrinted>
  <dcterms:created xsi:type="dcterms:W3CDTF">2021-04-19T10:01:34Z</dcterms:created>
  <dcterms:modified xsi:type="dcterms:W3CDTF">2025-01-13T07:33:23Z</dcterms:modified>
</cp:coreProperties>
</file>